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163D2-7A74-4EB5-975B-15FD334C5B20}" v="2" dt="2023-12-16T09:08:09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ela Lopez Angeriz" userId="94421e5e6f793f8f" providerId="LiveId" clId="{C82163D2-7A74-4EB5-975B-15FD334C5B20}"/>
    <pc:docChg chg="undo redo custSel addSld delSld modSld">
      <pc:chgData name="Gisela Lopez Angeriz" userId="94421e5e6f793f8f" providerId="LiveId" clId="{C82163D2-7A74-4EB5-975B-15FD334C5B20}" dt="2023-12-16T09:08:42.203" v="249" actId="1076"/>
      <pc:docMkLst>
        <pc:docMk/>
      </pc:docMkLst>
      <pc:sldChg chg="addSp delSp modSp new mod">
        <pc:chgData name="Gisela Lopez Angeriz" userId="94421e5e6f793f8f" providerId="LiveId" clId="{C82163D2-7A74-4EB5-975B-15FD334C5B20}" dt="2023-12-16T09:08:42.203" v="249" actId="1076"/>
        <pc:sldMkLst>
          <pc:docMk/>
          <pc:sldMk cId="431646379" sldId="268"/>
        </pc:sldMkLst>
        <pc:spChg chg="mod">
          <ac:chgData name="Gisela Lopez Angeriz" userId="94421e5e6f793f8f" providerId="LiveId" clId="{C82163D2-7A74-4EB5-975B-15FD334C5B20}" dt="2023-12-16T09:00:50.284" v="118" actId="20577"/>
          <ac:spMkLst>
            <pc:docMk/>
            <pc:sldMk cId="431646379" sldId="268"/>
            <ac:spMk id="2" creationId="{E282F91A-DAE1-EFA1-8253-CA3114466FC6}"/>
          </ac:spMkLst>
        </pc:spChg>
        <pc:spChg chg="mod">
          <ac:chgData name="Gisela Lopez Angeriz" userId="94421e5e6f793f8f" providerId="LiveId" clId="{C82163D2-7A74-4EB5-975B-15FD334C5B20}" dt="2023-12-16T09:06:49.630" v="238" actId="123"/>
          <ac:spMkLst>
            <pc:docMk/>
            <pc:sldMk cId="431646379" sldId="268"/>
            <ac:spMk id="3" creationId="{18F8AA50-0435-5CB5-EC45-8648F87BF532}"/>
          </ac:spMkLst>
        </pc:spChg>
        <pc:spChg chg="mod">
          <ac:chgData name="Gisela Lopez Angeriz" userId="94421e5e6f793f8f" providerId="LiveId" clId="{C82163D2-7A74-4EB5-975B-15FD334C5B20}" dt="2023-12-16T09:06:46.008" v="237" actId="12"/>
          <ac:spMkLst>
            <pc:docMk/>
            <pc:sldMk cId="431646379" sldId="268"/>
            <ac:spMk id="4" creationId="{96DC2BBB-91F9-ECED-5F20-A88C23BF254C}"/>
          </ac:spMkLst>
        </pc:spChg>
        <pc:spChg chg="mod">
          <ac:chgData name="Gisela Lopez Angeriz" userId="94421e5e6f793f8f" providerId="LiveId" clId="{C82163D2-7A74-4EB5-975B-15FD334C5B20}" dt="2023-12-16T09:06:38.117" v="236" actId="123"/>
          <ac:spMkLst>
            <pc:docMk/>
            <pc:sldMk cId="431646379" sldId="268"/>
            <ac:spMk id="5" creationId="{3FBC1CD7-3C0D-2EC4-07D6-BBA5054B50E7}"/>
          </ac:spMkLst>
        </pc:spChg>
        <pc:spChg chg="mod">
          <ac:chgData name="Gisela Lopez Angeriz" userId="94421e5e6f793f8f" providerId="LiveId" clId="{C82163D2-7A74-4EB5-975B-15FD334C5B20}" dt="2023-12-16T09:04:57.033" v="180" actId="207"/>
          <ac:spMkLst>
            <pc:docMk/>
            <pc:sldMk cId="431646379" sldId="268"/>
            <ac:spMk id="6" creationId="{D229101A-3B96-A37F-6FD9-26300E0B174D}"/>
          </ac:spMkLst>
        </pc:spChg>
        <pc:picChg chg="add del mod">
          <ac:chgData name="Gisela Lopez Angeriz" userId="94421e5e6f793f8f" providerId="LiveId" clId="{C82163D2-7A74-4EB5-975B-15FD334C5B20}" dt="2023-12-16T09:08:06.147" v="241" actId="478"/>
          <ac:picMkLst>
            <pc:docMk/>
            <pc:sldMk cId="431646379" sldId="268"/>
            <ac:picMk id="7" creationId="{B1D388D3-CF25-9DE6-70F6-45005484A1D2}"/>
          </ac:picMkLst>
        </pc:picChg>
        <pc:picChg chg="add mod">
          <ac:chgData name="Gisela Lopez Angeriz" userId="94421e5e6f793f8f" providerId="LiveId" clId="{C82163D2-7A74-4EB5-975B-15FD334C5B20}" dt="2023-12-16T09:08:42.203" v="249" actId="1076"/>
          <ac:picMkLst>
            <pc:docMk/>
            <pc:sldMk cId="431646379" sldId="268"/>
            <ac:picMk id="8" creationId="{CAE60872-330D-64C2-1F04-71DF589E0A9F}"/>
          </ac:picMkLst>
        </pc:picChg>
      </pc:sldChg>
      <pc:sldChg chg="new del">
        <pc:chgData name="Gisela Lopez Angeriz" userId="94421e5e6f793f8f" providerId="LiveId" clId="{C82163D2-7A74-4EB5-975B-15FD334C5B20}" dt="2023-12-16T08:59:07.389" v="1" actId="2696"/>
        <pc:sldMkLst>
          <pc:docMk/>
          <pc:sldMk cId="3021915747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BF79-1FC6-4996-92A7-67FC1625B179}" type="datetime1">
              <a:rPr lang="es-ES" smtClean="0"/>
              <a:t>18/12/23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D4D0C-7F21-4773-806B-434A918640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74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B3D687-97B3-47EF-8631-CA86281E6B18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A4E0F15-CF87-4734-9176-66797145CC61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51544-E221-4EE8-B70F-5E5B15FCAD5B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3416481-813A-4A84-8BC4-CF055DA5FFCE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6C904-D822-496D-9D91-FDC8575A483B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E1BF5-E5DC-4C9E-A0A0-49685AF8E837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F4CB7-3758-44C5-A6BE-4C750AF99041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2ABAE-2658-4E56-BB51-6026DCD6F4FD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2E25627-BB5A-4F0D-B23C-B2B0133CD721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D03D35E-03FE-469E-8207-829077216CD5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95ACF0C-1D63-4997-945F-1A3AEBBC3147}" type="datetime1">
              <a:rPr lang="es-ES" noProof="0" smtClean="0"/>
              <a:t>18/12/23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lustraciones de flore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ángulo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el-GR" sz="8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Θεσμοφόρια</a:t>
            </a:r>
            <a:endParaRPr lang="es-ES" sz="8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 fontScale="55000" lnSpcReduction="20000"/>
          </a:bodyPr>
          <a:lstStyle/>
          <a:p>
            <a:pPr rtl="0">
              <a:spcAft>
                <a:spcPts val="600"/>
              </a:spcAft>
            </a:pPr>
            <a:r>
              <a:rPr lang="es-ES" sz="1800" dirty="0"/>
              <a:t>Gisela López Angeriz</a:t>
            </a:r>
          </a:p>
          <a:p>
            <a:pPr rtl="0">
              <a:spcAft>
                <a:spcPts val="600"/>
              </a:spcAft>
            </a:pPr>
            <a:r>
              <a:rPr lang="es-ES" sz="1800" dirty="0"/>
              <a:t>Cultura clásica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9EB3456-823A-D9F4-AD70-234EAE4FB6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57" t="-4056" r="2797" b="4056"/>
          <a:stretch/>
        </p:blipFill>
        <p:spPr>
          <a:xfrm>
            <a:off x="1525436" y="3912860"/>
            <a:ext cx="2604052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Tesmoforias - Festival Internacional de Teatro Clásico de Mérida">
            <a:extLst>
              <a:ext uri="{FF2B5EF4-FFF2-40B4-BE49-F238E27FC236}">
                <a16:creationId xmlns:a16="http://schemas.microsoft.com/office/drawing/2014/main" id="{76DE07AB-8221-00C3-F3BA-ECB16EA6A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r="13855" b="-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30E27A-D127-55FF-5266-6126324A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s-ES" dirty="0"/>
              <a:t>¿QUÉ FUERON?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5AEA7-43EB-6094-F379-1CCF04B5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1700" dirty="0"/>
              <a:t>Fiesta de la </a:t>
            </a:r>
            <a:r>
              <a:rPr lang="es-ES" sz="1700" b="1" dirty="0"/>
              <a:t>siembra</a:t>
            </a:r>
            <a:r>
              <a:rPr lang="es-ES" sz="1700" dirty="0"/>
              <a:t> en honor a </a:t>
            </a:r>
            <a:r>
              <a:rPr lang="es-ES" sz="1700" b="1" dirty="0"/>
              <a:t>Deméter</a:t>
            </a:r>
            <a:r>
              <a:rPr lang="es-ES" sz="1700" dirty="0"/>
              <a:t> y su hija Coré o </a:t>
            </a:r>
            <a:r>
              <a:rPr lang="es-ES" sz="1700" b="1" dirty="0"/>
              <a:t>Perséfone</a:t>
            </a:r>
            <a:r>
              <a:rPr lang="es-ES" sz="1700" dirty="0"/>
              <a:t>. Fue una de las fiestas áticas más importantes y de los cultos más extendidos a la diosa.</a:t>
            </a:r>
          </a:p>
          <a:p>
            <a:pPr algn="just">
              <a:lnSpc>
                <a:spcPct val="100000"/>
              </a:lnSpc>
            </a:pPr>
            <a:r>
              <a:rPr lang="es-ES" sz="1700" dirty="0"/>
              <a:t>Se celebraban durante tres días en los meses de </a:t>
            </a:r>
            <a:r>
              <a:rPr lang="es-ES" sz="1700" b="1" dirty="0"/>
              <a:t>septiembre</a:t>
            </a:r>
            <a:r>
              <a:rPr lang="es-ES" sz="1700" dirty="0"/>
              <a:t> y </a:t>
            </a:r>
            <a:r>
              <a:rPr lang="es-ES" sz="1700" b="1" dirty="0"/>
              <a:t>octubre</a:t>
            </a:r>
            <a:r>
              <a:rPr lang="es-ES" sz="1700" dirty="0"/>
              <a:t>, asociando que la vegetación se marchitara con el luto de Deméter por su hija.</a:t>
            </a:r>
          </a:p>
        </p:txBody>
      </p:sp>
    </p:spTree>
    <p:extLst>
      <p:ext uri="{BB962C8B-B14F-4D97-AF65-F5344CB8AC3E}">
        <p14:creationId xmlns:p14="http://schemas.microsoft.com/office/powerpoint/2010/main" val="29689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9F6629-050A-77E1-9290-55FFA4DAB78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21254" b="2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9B73CC-F8A9-B82B-E26A-31700F1C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s-ES" dirty="0"/>
              <a:t>¿QUIÉN PARTICIPABA?</a:t>
            </a:r>
          </a:p>
        </p:txBody>
      </p:sp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AD876F4E-2FA2-3458-96D9-5FCC0873E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Destinado</a:t>
            </a:r>
            <a:r>
              <a:rPr lang="en-US" dirty="0"/>
              <a:t> a las </a:t>
            </a:r>
            <a:r>
              <a:rPr lang="en-US" b="1" dirty="0" err="1"/>
              <a:t>mujeres</a:t>
            </a:r>
            <a:r>
              <a:rPr lang="en-US" b="1" dirty="0"/>
              <a:t> </a:t>
            </a:r>
            <a:r>
              <a:rPr lang="en-US" b="1" dirty="0" err="1"/>
              <a:t>casadas</a:t>
            </a:r>
            <a:r>
              <a:rPr lang="en-US" dirty="0"/>
              <a:t> con </a:t>
            </a:r>
            <a:r>
              <a:rPr lang="en-US" dirty="0" err="1"/>
              <a:t>ciudadanos</a:t>
            </a:r>
            <a:r>
              <a:rPr lang="en-US" dirty="0"/>
              <a:t> </a:t>
            </a:r>
            <a:r>
              <a:rPr lang="en-US" dirty="0" err="1"/>
              <a:t>atenienses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culto</a:t>
            </a:r>
            <a:r>
              <a:rPr lang="en-US" dirty="0"/>
              <a:t> se </a:t>
            </a:r>
            <a:r>
              <a:rPr lang="en-US" dirty="0" err="1"/>
              <a:t>relacionaba</a:t>
            </a:r>
            <a:r>
              <a:rPr lang="en-US" dirty="0"/>
              <a:t> con la </a:t>
            </a:r>
            <a:r>
              <a:rPr lang="en-US" b="1" dirty="0" err="1"/>
              <a:t>fertilidad</a:t>
            </a:r>
            <a:r>
              <a:rPr lang="en-US" dirty="0"/>
              <a:t>. </a:t>
            </a:r>
            <a:r>
              <a:rPr lang="en-US" dirty="0" err="1"/>
              <a:t>Ellas</a:t>
            </a:r>
            <a:r>
              <a:rPr lang="en-US" dirty="0"/>
              <a:t> </a:t>
            </a:r>
            <a:r>
              <a:rPr lang="en-US" dirty="0" err="1"/>
              <a:t>mantenían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días de </a:t>
            </a:r>
            <a:r>
              <a:rPr lang="en-US" b="1" dirty="0" err="1"/>
              <a:t>abstinencia</a:t>
            </a:r>
            <a:r>
              <a:rPr lang="en-US" dirty="0"/>
              <a:t> </a:t>
            </a:r>
            <a:r>
              <a:rPr lang="en-US" dirty="0" err="1"/>
              <a:t>previos</a:t>
            </a:r>
            <a:r>
              <a:rPr lang="en-US" dirty="0"/>
              <a:t> a las </a:t>
            </a:r>
            <a:r>
              <a:rPr lang="en-US" dirty="0" err="1"/>
              <a:t>Tesmoforias</a:t>
            </a:r>
            <a:r>
              <a:rPr lang="en-US" dirty="0"/>
              <a:t> y </a:t>
            </a:r>
            <a:r>
              <a:rPr lang="en-US" dirty="0" err="1"/>
              <a:t>tomaban</a:t>
            </a:r>
            <a:r>
              <a:rPr lang="en-US" dirty="0"/>
              <a:t> </a:t>
            </a:r>
            <a:r>
              <a:rPr lang="en-US" b="1" dirty="0" err="1"/>
              <a:t>baños</a:t>
            </a:r>
            <a:r>
              <a:rPr lang="en-US" b="1" dirty="0"/>
              <a:t> </a:t>
            </a:r>
            <a:r>
              <a:rPr lang="en-US" b="1" dirty="0" err="1"/>
              <a:t>purificadores</a:t>
            </a:r>
            <a:r>
              <a:rPr lang="en-US" dirty="0"/>
              <a:t>. Solo un </a:t>
            </a:r>
            <a:r>
              <a:rPr lang="en-US" dirty="0" err="1"/>
              <a:t>varón</a:t>
            </a:r>
            <a:r>
              <a:rPr lang="en-US" dirty="0"/>
              <a:t> </a:t>
            </a:r>
            <a:r>
              <a:rPr lang="en-US" dirty="0" err="1"/>
              <a:t>sacrificador</a:t>
            </a:r>
            <a:r>
              <a:rPr lang="en-US" dirty="0"/>
              <a:t> </a:t>
            </a:r>
            <a:r>
              <a:rPr lang="en-US" dirty="0" err="1"/>
              <a:t>intervenía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del </a:t>
            </a:r>
            <a:r>
              <a:rPr lang="en-US" b="1" dirty="0" err="1"/>
              <a:t>sacrificio</a:t>
            </a:r>
            <a:r>
              <a:rPr lang="en-US" dirty="0"/>
              <a:t>, </a:t>
            </a:r>
            <a:r>
              <a:rPr lang="en-US" dirty="0" err="1"/>
              <a:t>normalmente</a:t>
            </a:r>
            <a:r>
              <a:rPr lang="en-US" dirty="0"/>
              <a:t> de </a:t>
            </a:r>
            <a:r>
              <a:rPr lang="en-US" dirty="0" err="1"/>
              <a:t>cerdos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33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o es Argos! on X: &quot;A pesar de estas diferencias todas las Tesmoforias  conservaban las mismas características y esencias del rito, algo sumamente  admirable por la distancia del mundo griego y su">
            <a:extLst>
              <a:ext uri="{FF2B5EF4-FFF2-40B4-BE49-F238E27FC236}">
                <a16:creationId xmlns:a16="http://schemas.microsoft.com/office/drawing/2014/main" id="{6C0609AA-2C3C-2F96-A0F1-5A2FBF6DF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20588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EDB0A4-1AC3-34A1-42E2-9B04E216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s-ES" dirty="0"/>
              <a:t>¿QUÉ OCURRÍA CADA DÍA?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19504-4AE3-F33C-3703-B788017B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i="1" dirty="0"/>
              <a:t>Ánodos</a:t>
            </a:r>
            <a:r>
              <a:rPr lang="es-ES" dirty="0"/>
              <a:t>. Se subía al lugar sagrado, cerca de la colina ateniense </a:t>
            </a:r>
            <a:r>
              <a:rPr lang="es-ES" dirty="0" err="1"/>
              <a:t>Pnix</a:t>
            </a:r>
            <a:r>
              <a:rPr lang="es-E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i="1" dirty="0" err="1"/>
              <a:t>Nesteia</a:t>
            </a:r>
            <a:r>
              <a:rPr lang="es-ES" b="1" i="1" dirty="0"/>
              <a:t>. </a:t>
            </a:r>
            <a:r>
              <a:rPr lang="es-ES" dirty="0"/>
              <a:t>Las mujeres se sentaban en el suelo y se alimentaban únicamente de semillas de granada.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b="1" dirty="0"/>
              <a:t>Banquete de carne.</a:t>
            </a:r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27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F91A-DAE1-EFA1-8253-CA311446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Las </a:t>
            </a:r>
            <a:r>
              <a:rPr lang="es-ES" i="1" dirty="0" err="1"/>
              <a:t>Tesmoforiantes</a:t>
            </a:r>
            <a:r>
              <a:rPr lang="es-ES" dirty="0"/>
              <a:t> de Aristófanes, 411 </a:t>
            </a:r>
            <a:r>
              <a:rPr lang="es-ES" dirty="0" err="1"/>
              <a:t>a.C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8AA50-0435-5CB5-EC45-8648F87BF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err="1"/>
              <a:t>Aristófannes</a:t>
            </a:r>
            <a:r>
              <a:rPr lang="es-ES" dirty="0"/>
              <a:t>, </a:t>
            </a:r>
            <a:r>
              <a:rPr lang="es-ES" i="1" dirty="0" err="1"/>
              <a:t>Tesmoforiantes</a:t>
            </a:r>
            <a:r>
              <a:rPr lang="es-ES" i="1" dirty="0"/>
              <a:t>, </a:t>
            </a:r>
            <a:r>
              <a:rPr lang="es-ES" dirty="0" err="1"/>
              <a:t>Kadmos</a:t>
            </a:r>
            <a:r>
              <a:rPr lang="es-ES" dirty="0"/>
              <a:t>, Salamanca, 2003. I. Rodríguez Moreno (trad.)</a:t>
            </a:r>
            <a:r>
              <a:rPr lang="es-ES" i="1" dirty="0"/>
              <a:t>, 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DC2BBB-91F9-ECED-5F20-A88C23BF25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1800" b="1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[280] </a:t>
            </a:r>
            <a:r>
              <a:rPr lang="es-ES" sz="1800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MNESÍLOCO.-  (</a:t>
            </a:r>
            <a:r>
              <a:rPr lang="es-ES" sz="1800" i="1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A una esclava que le acompaña</a:t>
            </a:r>
            <a:r>
              <a:rPr lang="es-ES" sz="1800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) Ven aquí chiquita tracia, sígueme.  Mira qué cantidad de humo sube de las antorchas encendidas.  ¡Oh bellísimas </a:t>
            </a:r>
            <a:r>
              <a:rPr lang="es-ES" sz="1800" dirty="0" err="1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Tesmóforas</a:t>
            </a:r>
            <a:r>
              <a:rPr lang="es-ES" sz="1800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, recibidme con buena suerte tanto aquí como de regreso a mi casa!  Chiquita tracia, deja la cesta y saca la torta, para que yo la coja y la ofrezca en sacrificio a las dos diosas.  ¡Oh </a:t>
            </a:r>
            <a:r>
              <a:rPr lang="es-ES" sz="1800" dirty="0" err="1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adoradísima</a:t>
            </a:r>
            <a:r>
              <a:rPr lang="es-ES" sz="1800" dirty="0">
                <a:solidFill>
                  <a:srgbClr val="00008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 señora, soberana Deméter, y tú, querida Perséfone, permitidme ofrecer muchos sacrificios varias veces, con tal de que pueda pasar ahora desapercibida!</a:t>
            </a:r>
          </a:p>
          <a:p>
            <a:pPr algn="just"/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C1CD7-3C0D-2EC4-07D6-BBA5054B5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i="0" dirty="0">
                <a:solidFill>
                  <a:srgbClr val="2E0A03"/>
                </a:solidFill>
                <a:effectLst/>
                <a:latin typeface="Georgia" panose="02040502050405020303" pitchFamily="18" charset="0"/>
              </a:rPr>
              <a:t>V. Coulon and M. van </a:t>
            </a:r>
            <a:r>
              <a:rPr lang="fr-FR" b="1" i="0" dirty="0" err="1">
                <a:solidFill>
                  <a:srgbClr val="2E0A03"/>
                </a:solidFill>
                <a:effectLst/>
                <a:latin typeface="Georgia" panose="02040502050405020303" pitchFamily="18" charset="0"/>
              </a:rPr>
              <a:t>Daele</a:t>
            </a:r>
            <a:r>
              <a:rPr lang="fr-FR" b="1" i="0" dirty="0">
                <a:solidFill>
                  <a:srgbClr val="2E0A03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fr-FR" b="1" i="1" dirty="0">
                <a:solidFill>
                  <a:srgbClr val="2E0A03"/>
                </a:solidFill>
                <a:effectLst/>
                <a:latin typeface="Georgia" panose="02040502050405020303" pitchFamily="18" charset="0"/>
              </a:rPr>
              <a:t>Aristophane</a:t>
            </a:r>
            <a:r>
              <a:rPr lang="fr-FR" b="1" i="0" dirty="0">
                <a:solidFill>
                  <a:srgbClr val="2E0A03"/>
                </a:solidFill>
                <a:effectLst/>
                <a:latin typeface="Georgia" panose="02040502050405020303" pitchFamily="18" charset="0"/>
              </a:rPr>
              <a:t>, vol. 4, Paris: Les Belles Lettres, 1928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9101A-3B96-A37F-6FD9-26300E0B17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ΚΗ</a:t>
            </a:r>
            <a:r>
              <a:rPr lang="es-ES" dirty="0">
                <a:solidFill>
                  <a:srgbClr val="002060"/>
                </a:solidFill>
                <a:latin typeface="Palatino"/>
              </a:rPr>
              <a:t>.</a:t>
            </a:r>
            <a:r>
              <a:rPr lang="el-GR" dirty="0">
                <a:solidFill>
                  <a:srgbClr val="002060"/>
                </a:solidFill>
                <a:latin typeface="Palatino"/>
              </a:rPr>
              <a:t>                Ὦ Θρᾷττα, θέασαι, καομένων τῶν </a:t>
            </a:r>
            <a:r>
              <a:rPr lang="es-ES" dirty="0">
                <a:solidFill>
                  <a:srgbClr val="002060"/>
                </a:solidFill>
                <a:latin typeface="Palatino"/>
              </a:rPr>
              <a:t>				</a:t>
            </a:r>
            <a:r>
              <a:rPr lang="el-GR" dirty="0">
                <a:solidFill>
                  <a:srgbClr val="002060"/>
                </a:solidFill>
                <a:latin typeface="Palatino"/>
              </a:rPr>
              <a:t>λαμπάδων  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ὅσον τὸ χρῆμ’ ἀνέρχεθ’ ὑπὸ τῆς λιγνύος.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Ἀλλ’, ὦ περικαλλεῖ Θεσμοφόρω, δέξασθέ με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ἀγαθῇ τύχῃ καὶ δεῦρο &lt;καὶ&gt; πάλιν οἴκαδε.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Ὦ Θρᾷττα, τὴν κίστην κάθελε, κᾆτ’ ἔξελε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τὸ πόπανον, ὅπως λαβοῦσα θύσω τοῖν θεοῖν.   (285)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Δέσποινα πολυτίμητε Δήμητερ φίλη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καὶ Φερρέφαττα, πολλὰ πολλάκις μέ σοι</a:t>
            </a: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Palatino"/>
              </a:rPr>
              <a:t>                θύειν ἔχουσαν, εἰ δὲ μἀλλὰ νῦν λαθεῖν.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E60872-330D-64C2-1F04-71DF589E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31" y="4625561"/>
            <a:ext cx="1881473" cy="15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6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80_TF11531919.potx" id="{FE8B38BB-C841-4999-A10B-CC1E670B5FD9}" vid="{FD754B90-C899-4031-9D85-FD87BB75C3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Pastoral difuminado</Template>
  <TotalTime>94</TotalTime>
  <Words>413</Words>
  <Application>Microsoft Macintosh PowerPoint</Application>
  <PresentationFormat>Panorámica</PresentationFormat>
  <Paragraphs>26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Avenir Next LT Pro</vt:lpstr>
      <vt:lpstr>Avenir Next LT Pro Light</vt:lpstr>
      <vt:lpstr>Calibri</vt:lpstr>
      <vt:lpstr>Garamond</vt:lpstr>
      <vt:lpstr>Georgia</vt:lpstr>
      <vt:lpstr>Palatino</vt:lpstr>
      <vt:lpstr>Times New Roman</vt:lpstr>
      <vt:lpstr>SavonVTI</vt:lpstr>
      <vt:lpstr>Θεσμοφόρια</vt:lpstr>
      <vt:lpstr>¿QUÉ FUERON? </vt:lpstr>
      <vt:lpstr>¿QUIÉN PARTICIPABA?</vt:lpstr>
      <vt:lpstr>¿QUÉ OCURRÍA CADA DÍA?</vt:lpstr>
      <vt:lpstr>Las Tesmoforiantes de Aristófanes, 411 a.C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Ἀγνοδίκη</dc:title>
  <dc:creator>Gisela Lopez Angeriz</dc:creator>
  <cp:lastModifiedBy>Usuario de Microsoft Office</cp:lastModifiedBy>
  <cp:revision>3</cp:revision>
  <dcterms:created xsi:type="dcterms:W3CDTF">2023-11-09T10:54:53Z</dcterms:created>
  <dcterms:modified xsi:type="dcterms:W3CDTF">2023-12-18T17:17:56Z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