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85584D-7D79-4248-9986-4CA35242F944}" type="datetimeFigureOut">
              <a:rPr lang="en-US" smtClean="0"/>
              <a:t>4/29/2023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9590046-DA73-4BBF-84B5-C08E6F75191A}" type="slidenum">
              <a:rPr lang="en-US" smtClean="0"/>
              <a:t>‹Nº›</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7165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142274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95340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7382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85584D-7D79-4248-9986-4CA35242F944}" type="datetimeFigureOut">
              <a:rPr lang="en-US" smtClean="0"/>
              <a:t>4/29/2023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9590046-DA73-4BBF-84B5-C08E6F75191A}" type="slidenum">
              <a:rPr lang="en-US" smtClean="0"/>
              <a:t>‹Nº›</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497117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9138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51798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48798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72769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85584D-7D79-4248-9986-4CA35242F944}" type="datetimeFigureOut">
              <a:rPr lang="en-US" smtClean="0"/>
              <a:t>4/29/2023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9590046-DA73-4BBF-84B5-C08E6F75191A}"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843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85584D-7D79-4248-9986-4CA35242F944}" type="datetimeFigureOut">
              <a:rPr lang="en-US" smtClean="0"/>
              <a:t>4/29/2023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9590046-DA73-4BBF-84B5-C08E6F75191A}"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245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85584D-7D79-4248-9986-4CA35242F944}" type="datetimeFigureOut">
              <a:rPr lang="en-US" smtClean="0"/>
              <a:t>4/29/2023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9590046-DA73-4BBF-84B5-C08E6F75191A}" type="slidenum">
              <a:rPr lang="en-US" smtClean="0"/>
              <a:t>‹Nº›</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10937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ubes rosas y azules">
            <a:extLst>
              <a:ext uri="{FF2B5EF4-FFF2-40B4-BE49-F238E27FC236}">
                <a16:creationId xmlns:a16="http://schemas.microsoft.com/office/drawing/2014/main" id="{D96E6A8D-C9DB-C3D1-068A-94E46283C88A}"/>
              </a:ext>
            </a:extLst>
          </p:cNvPr>
          <p:cNvPicPr>
            <a:picLocks noChangeAspect="1"/>
          </p:cNvPicPr>
          <p:nvPr/>
        </p:nvPicPr>
        <p:blipFill rotWithShape="1">
          <a:blip r:embed="rId2"/>
          <a:srcRect t="14122"/>
          <a:stretch/>
        </p:blipFill>
        <p:spPr>
          <a:xfrm>
            <a:off x="-1" y="11"/>
            <a:ext cx="12191980" cy="6857989"/>
          </a:xfrm>
          <a:prstGeom prst="rect">
            <a:avLst/>
          </a:prstGeom>
        </p:spPr>
      </p:pic>
      <p:sp>
        <p:nvSpPr>
          <p:cNvPr id="2" name="Título 1">
            <a:extLst>
              <a:ext uri="{FF2B5EF4-FFF2-40B4-BE49-F238E27FC236}">
                <a16:creationId xmlns:a16="http://schemas.microsoft.com/office/drawing/2014/main" id="{A4C48FF4-314A-13EC-6CAA-C7903CD54DD4}"/>
              </a:ext>
            </a:extLst>
          </p:cNvPr>
          <p:cNvSpPr>
            <a:spLocks noGrp="1"/>
          </p:cNvSpPr>
          <p:nvPr>
            <p:ph type="ctrTitle"/>
          </p:nvPr>
        </p:nvSpPr>
        <p:spPr>
          <a:xfrm>
            <a:off x="2076080" y="2310798"/>
            <a:ext cx="8039818" cy="1643572"/>
          </a:xfrm>
        </p:spPr>
        <p:txBody>
          <a:bodyPr>
            <a:normAutofit fontScale="90000"/>
          </a:bodyPr>
          <a:lstStyle/>
          <a:p>
            <a:r>
              <a:rPr lang="es-ES" dirty="0">
                <a:solidFill>
                  <a:schemeClr val="tx1"/>
                </a:solidFill>
              </a:rPr>
              <a:t>Los tintes en la </a:t>
            </a:r>
            <a:br>
              <a:rPr lang="es-ES" dirty="0">
                <a:solidFill>
                  <a:schemeClr val="tx1"/>
                </a:solidFill>
              </a:rPr>
            </a:br>
            <a:r>
              <a:rPr lang="es-ES" dirty="0">
                <a:solidFill>
                  <a:schemeClr val="tx1"/>
                </a:solidFill>
              </a:rPr>
              <a:t>antigüedad clásica</a:t>
            </a:r>
          </a:p>
        </p:txBody>
      </p:sp>
      <p:sp>
        <p:nvSpPr>
          <p:cNvPr id="3" name="Subtítulo 2">
            <a:extLst>
              <a:ext uri="{FF2B5EF4-FFF2-40B4-BE49-F238E27FC236}">
                <a16:creationId xmlns:a16="http://schemas.microsoft.com/office/drawing/2014/main" id="{F9C0AE43-6B45-F5E6-C972-C472EA60B557}"/>
              </a:ext>
            </a:extLst>
          </p:cNvPr>
          <p:cNvSpPr>
            <a:spLocks noGrp="1"/>
          </p:cNvSpPr>
          <p:nvPr>
            <p:ph type="subTitle" idx="1"/>
          </p:nvPr>
        </p:nvSpPr>
        <p:spPr>
          <a:xfrm>
            <a:off x="3738516" y="5470954"/>
            <a:ext cx="4878195" cy="363645"/>
          </a:xfrm>
        </p:spPr>
        <p:txBody>
          <a:bodyPr>
            <a:normAutofit fontScale="77500" lnSpcReduction="20000"/>
          </a:bodyPr>
          <a:lstStyle/>
          <a:p>
            <a:r>
              <a:rPr lang="es-ES" dirty="0">
                <a:solidFill>
                  <a:schemeClr val="tx1"/>
                </a:solidFill>
              </a:rPr>
              <a:t>Rabel Holgado Jiménez – Filología Clásica</a:t>
            </a:r>
          </a:p>
        </p:txBody>
      </p:sp>
    </p:spTree>
    <p:extLst>
      <p:ext uri="{BB962C8B-B14F-4D97-AF65-F5344CB8AC3E}">
        <p14:creationId xmlns:p14="http://schemas.microsoft.com/office/powerpoint/2010/main" val="295224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25FFFCF-C390-1D8E-2DAC-07758DC24D78}"/>
              </a:ext>
            </a:extLst>
          </p:cNvPr>
          <p:cNvSpPr>
            <a:spLocks noGrp="1"/>
          </p:cNvSpPr>
          <p:nvPr>
            <p:ph type="title"/>
          </p:nvPr>
        </p:nvSpPr>
        <p:spPr>
          <a:xfrm>
            <a:off x="784743" y="685800"/>
            <a:ext cx="5793475" cy="1080655"/>
          </a:xfrm>
        </p:spPr>
        <p:txBody>
          <a:bodyPr vert="horz" lIns="91440" tIns="45720" rIns="91440" bIns="45720" rtlCol="0" anchor="t">
            <a:normAutofit/>
          </a:bodyPr>
          <a:lstStyle/>
          <a:p>
            <a:r>
              <a:rPr lang="en-US" sz="3600" dirty="0" err="1">
                <a:latin typeface="Times New Roman" panose="02020603050405020304" pitchFamily="18" charset="0"/>
                <a:cs typeface="Times New Roman" panose="02020603050405020304" pitchFamily="18" charset="0"/>
              </a:rPr>
              <a:t>Intenciones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sociales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mediante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arte</a:t>
            </a:r>
            <a:r>
              <a:rPr lang="en-US" sz="3600" dirty="0">
                <a:latin typeface="Times New Roman" panose="02020603050405020304" pitchFamily="18" charset="0"/>
                <a:cs typeface="Times New Roman" panose="02020603050405020304" pitchFamily="18" charset="0"/>
              </a:rPr>
              <a:t>: Sociedad </a:t>
            </a:r>
            <a:r>
              <a:rPr lang="en-US" sz="3600" dirty="0" err="1">
                <a:latin typeface="Times New Roman" panose="02020603050405020304" pitchFamily="18" charset="0"/>
                <a:cs typeface="Times New Roman" panose="02020603050405020304" pitchFamily="18" charset="0"/>
              </a:rPr>
              <a:t>romana</a:t>
            </a:r>
            <a:endParaRPr lang="en-US" sz="3600" dirty="0"/>
          </a:p>
        </p:txBody>
      </p:sp>
      <p:sp>
        <p:nvSpPr>
          <p:cNvPr id="4" name="Marcador de contenido 3">
            <a:extLst>
              <a:ext uri="{FF2B5EF4-FFF2-40B4-BE49-F238E27FC236}">
                <a16:creationId xmlns:a16="http://schemas.microsoft.com/office/drawing/2014/main" id="{C51765B9-CC47-CBDA-E3E5-9D32056AE8BD}"/>
              </a:ext>
            </a:extLst>
          </p:cNvPr>
          <p:cNvSpPr>
            <a:spLocks noGrp="1"/>
          </p:cNvSpPr>
          <p:nvPr>
            <p:ph sz="half" idx="2"/>
          </p:nvPr>
        </p:nvSpPr>
        <p:spPr>
          <a:xfrm>
            <a:off x="784742" y="2732809"/>
            <a:ext cx="5793475" cy="3581400"/>
          </a:xfrm>
        </p:spPr>
        <p:txBody>
          <a:bodyPr vert="horz" lIns="91440" tIns="45720" rIns="91440" bIns="45720" rtlCol="0">
            <a:normAutofit/>
          </a:bodyPr>
          <a:lstStyle/>
          <a:p>
            <a:pPr algn="just"/>
            <a:r>
              <a:rPr lang="es-ES" sz="1600" b="0" i="0" dirty="0">
                <a:solidFill>
                  <a:srgbClr val="000000"/>
                </a:solidFill>
                <a:effectLst/>
                <a:latin typeface="Times New Roman" panose="02020603050405020304" pitchFamily="18" charset="0"/>
                <a:cs typeface="Times New Roman" panose="02020603050405020304" pitchFamily="18" charset="0"/>
              </a:rPr>
              <a:t>“La cuestión de los orígenes de la pintura es oscura, y no está en los propósitos de este libro. Aseguran los egipcios, que este arte fue inventado hace seis mil años, antes de trasladarse a Grecia, es obviamente un argumento inútil. Entre los griegos, algunos dicen que fue descubierta en </a:t>
            </a:r>
            <a:r>
              <a:rPr lang="es-ES" sz="1600" b="0" i="0" dirty="0" err="1">
                <a:solidFill>
                  <a:srgbClr val="000000"/>
                </a:solidFill>
                <a:effectLst/>
                <a:latin typeface="Times New Roman" panose="02020603050405020304" pitchFamily="18" charset="0"/>
                <a:cs typeface="Times New Roman" panose="02020603050405020304" pitchFamily="18" charset="0"/>
              </a:rPr>
              <a:t>Sicyon</a:t>
            </a:r>
            <a:r>
              <a:rPr lang="es-ES" sz="1600" b="0" i="0" dirty="0">
                <a:solidFill>
                  <a:srgbClr val="000000"/>
                </a:solidFill>
                <a:effectLst/>
                <a:latin typeface="Times New Roman" panose="02020603050405020304" pitchFamily="18" charset="0"/>
                <a:cs typeface="Times New Roman" panose="02020603050405020304" pitchFamily="18" charset="0"/>
              </a:rPr>
              <a:t>, en Corinto dicen otros, todos de acuerdo en que sus comienzos fueron en una estrecha línea de la sombra de un hombre, y que así fue su principio. Para los segundos casos, usamos un solo color, monocromo se le dijo a este trabajo, después se han descubierto procesos más complicados; hoy en día la pintura monocroma todavía está en uso.” – Plinio el Viejo</a:t>
            </a:r>
          </a:p>
        </p:txBody>
      </p:sp>
      <p:sp>
        <p:nvSpPr>
          <p:cNvPr id="15" name="Rectangle 14">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Marcador de contenido 5" descr="Un dibujo de una persona&#10;&#10;Descripción generada automáticamente con confianza baja">
            <a:extLst>
              <a:ext uri="{FF2B5EF4-FFF2-40B4-BE49-F238E27FC236}">
                <a16:creationId xmlns:a16="http://schemas.microsoft.com/office/drawing/2014/main" id="{0E09272F-58F9-6200-344F-70391CDD0E7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525" r="13630"/>
          <a:stretch/>
        </p:blipFill>
        <p:spPr>
          <a:xfrm>
            <a:off x="7612260" y="10"/>
            <a:ext cx="4579739" cy="6857990"/>
          </a:xfrm>
          <a:prstGeom prst="rect">
            <a:avLst/>
          </a:prstGeom>
        </p:spPr>
      </p:pic>
      <p:sp>
        <p:nvSpPr>
          <p:cNvPr id="7" name="CuadroTexto 6">
            <a:extLst>
              <a:ext uri="{FF2B5EF4-FFF2-40B4-BE49-F238E27FC236}">
                <a16:creationId xmlns:a16="http://schemas.microsoft.com/office/drawing/2014/main" id="{00DCA052-8084-CB41-3948-C59BCD84D826}"/>
              </a:ext>
            </a:extLst>
          </p:cNvPr>
          <p:cNvSpPr txBox="1"/>
          <p:nvPr/>
        </p:nvSpPr>
        <p:spPr>
          <a:xfrm>
            <a:off x="3681480" y="6488856"/>
            <a:ext cx="3711097" cy="369332"/>
          </a:xfrm>
          <a:prstGeom prst="rect">
            <a:avLst/>
          </a:prstGeom>
          <a:noFill/>
        </p:spPr>
        <p:txBody>
          <a:bodyPr wrap="square" rtlCol="0">
            <a:spAutoFit/>
          </a:bodyPr>
          <a:lstStyle/>
          <a:p>
            <a:r>
              <a:rPr lang="es-ES" dirty="0" err="1">
                <a:latin typeface="Times New Roman" panose="02020603050405020304" pitchFamily="18" charset="0"/>
                <a:cs typeface="Times New Roman" panose="02020603050405020304" pitchFamily="18" charset="0"/>
              </a:rPr>
              <a:t>Penteo</a:t>
            </a:r>
            <a:r>
              <a:rPr lang="es-ES" dirty="0">
                <a:latin typeface="Times New Roman" panose="02020603050405020304" pitchFamily="18" charset="0"/>
                <a:cs typeface="Times New Roman" panose="02020603050405020304" pitchFamily="18" charset="0"/>
              </a:rPr>
              <a:t>, Casa de los </a:t>
            </a:r>
            <a:r>
              <a:rPr lang="es-ES" dirty="0" err="1">
                <a:latin typeface="Times New Roman" panose="02020603050405020304" pitchFamily="18" charset="0"/>
                <a:cs typeface="Times New Roman" panose="02020603050405020304" pitchFamily="18" charset="0"/>
              </a:rPr>
              <a:t>Vettii</a:t>
            </a:r>
            <a:r>
              <a:rPr lang="es-ES" dirty="0">
                <a:latin typeface="Times New Roman" panose="02020603050405020304" pitchFamily="18" charset="0"/>
                <a:cs typeface="Times New Roman" panose="02020603050405020304" pitchFamily="18" charset="0"/>
              </a:rPr>
              <a:t> en Pompeya</a:t>
            </a:r>
          </a:p>
        </p:txBody>
      </p:sp>
    </p:spTree>
    <p:extLst>
      <p:ext uri="{BB962C8B-B14F-4D97-AF65-F5344CB8AC3E}">
        <p14:creationId xmlns:p14="http://schemas.microsoft.com/office/powerpoint/2010/main" val="1676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FFCE8FC7-D4F3-DF07-F447-FFCEA314FD69}"/>
              </a:ext>
            </a:extLst>
          </p:cNvPr>
          <p:cNvSpPr>
            <a:spLocks noGrp="1"/>
          </p:cNvSpPr>
          <p:nvPr>
            <p:ph type="title"/>
          </p:nvPr>
        </p:nvSpPr>
        <p:spPr>
          <a:xfrm>
            <a:off x="6389914" y="685800"/>
            <a:ext cx="5127172" cy="1485900"/>
          </a:xfrm>
        </p:spPr>
        <p:txBody>
          <a:bodyPr vert="horz" lIns="91440" tIns="45720" rIns="91440" bIns="45720" rtlCol="0" anchor="t">
            <a:noAutofit/>
          </a:bodyPr>
          <a:lstStyle/>
          <a:p>
            <a:r>
              <a:rPr lang="en-US" sz="3200" dirty="0" err="1">
                <a:latin typeface="Times New Roman" panose="02020603050405020304" pitchFamily="18" charset="0"/>
                <a:cs typeface="Times New Roman" panose="02020603050405020304" pitchFamily="18" charset="0"/>
              </a:rPr>
              <a:t>Intenciones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sociales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mediante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arte</a:t>
            </a:r>
            <a:r>
              <a:rPr lang="en-US" sz="3200" dirty="0">
                <a:latin typeface="Times New Roman" panose="02020603050405020304" pitchFamily="18" charset="0"/>
                <a:cs typeface="Times New Roman" panose="02020603050405020304" pitchFamily="18" charset="0"/>
              </a:rPr>
              <a:t>: Sociedad </a:t>
            </a:r>
            <a:r>
              <a:rPr lang="en-US" sz="3200" dirty="0" err="1">
                <a:latin typeface="Times New Roman" panose="02020603050405020304" pitchFamily="18" charset="0"/>
                <a:cs typeface="Times New Roman" panose="02020603050405020304" pitchFamily="18" charset="0"/>
              </a:rPr>
              <a:t>romana</a:t>
            </a:r>
            <a:endParaRPr lang="en-US" sz="32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F4C3E1F-F848-429E-A6D6-86E45FBD3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Marcador de contenido 5" descr="Imagen que contiene tabla, viejo, puesto, lado&#10;&#10;Descripción generada automáticamente">
            <a:extLst>
              <a:ext uri="{FF2B5EF4-FFF2-40B4-BE49-F238E27FC236}">
                <a16:creationId xmlns:a16="http://schemas.microsoft.com/office/drawing/2014/main" id="{4EB2C437-DA0C-8555-39F2-DF60C15841A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562" y="1227799"/>
            <a:ext cx="5071256" cy="4082361"/>
          </a:xfrm>
          <a:prstGeom prst="rect">
            <a:avLst/>
          </a:prstGeom>
        </p:spPr>
      </p:pic>
      <p:sp>
        <p:nvSpPr>
          <p:cNvPr id="4" name="Marcador de contenido 3">
            <a:extLst>
              <a:ext uri="{FF2B5EF4-FFF2-40B4-BE49-F238E27FC236}">
                <a16:creationId xmlns:a16="http://schemas.microsoft.com/office/drawing/2014/main" id="{745BDEA6-9E20-7A46-3165-554951535CB1}"/>
              </a:ext>
            </a:extLst>
          </p:cNvPr>
          <p:cNvSpPr>
            <a:spLocks noGrp="1"/>
          </p:cNvSpPr>
          <p:nvPr>
            <p:ph sz="half" idx="2"/>
          </p:nvPr>
        </p:nvSpPr>
        <p:spPr>
          <a:xfrm>
            <a:off x="6389914" y="2286000"/>
            <a:ext cx="5127172" cy="3581400"/>
          </a:xfrm>
        </p:spPr>
        <p:txBody>
          <a:bodyPr vert="horz" lIns="91440" tIns="45720" rIns="91440" bIns="45720" rtlCol="0">
            <a:normAutofit/>
          </a:bodyPr>
          <a:lstStyle/>
          <a:p>
            <a:r>
              <a:rPr lang="es-ES" sz="1400" b="0" i="0" dirty="0">
                <a:solidFill>
                  <a:srgbClr val="000000"/>
                </a:solidFill>
                <a:latin typeface="Times New Roman" panose="02020603050405020304" pitchFamily="18" charset="0"/>
                <a:cs typeface="Times New Roman" panose="02020603050405020304" pitchFamily="18" charset="0"/>
              </a:rPr>
              <a:t>“Las minas de mineral de hierro también producen ocre. Quemando la tierra roja en recipientes nuevos cerrados con barro, cuanto más esté el ocre en el horno mejor. Como todos los elementos secos, son buenos para los parches, incluso para la erisipela.” – Plinio el Viejo</a:t>
            </a:r>
          </a:p>
          <a:p>
            <a:pPr marL="0" indent="0">
              <a:buNone/>
            </a:pPr>
            <a:endParaRPr lang="es-ES" sz="1400" b="0" i="0" dirty="0">
              <a:solidFill>
                <a:srgbClr val="000000"/>
              </a:solidFill>
              <a:latin typeface="Times New Roman" panose="02020603050405020304" pitchFamily="18" charset="0"/>
              <a:cs typeface="Times New Roman" panose="02020603050405020304" pitchFamily="18" charset="0"/>
            </a:endParaRPr>
          </a:p>
          <a:p>
            <a:r>
              <a:rPr lang="es-ES" sz="1400" b="0" i="0" dirty="0">
                <a:solidFill>
                  <a:srgbClr val="000000"/>
                </a:solidFill>
                <a:effectLst/>
                <a:latin typeface="Times New Roman" panose="02020603050405020304" pitchFamily="18" charset="0"/>
                <a:cs typeface="Times New Roman" panose="02020603050405020304" pitchFamily="18" charset="0"/>
              </a:rPr>
              <a:t>“Se utilizan recientemente dos nuevos colores, que están entre los más baratos. Uno de ellos es el verde llamado Apiano; que simula </a:t>
            </a:r>
            <a:r>
              <a:rPr lang="es-ES" sz="1400" b="0" i="0" dirty="0" err="1">
                <a:solidFill>
                  <a:srgbClr val="000000"/>
                </a:solidFill>
                <a:effectLst/>
                <a:latin typeface="Times New Roman" panose="02020603050405020304" pitchFamily="18" charset="0"/>
                <a:cs typeface="Times New Roman" panose="02020603050405020304" pitchFamily="18" charset="0"/>
              </a:rPr>
              <a:t>chrysocolla</a:t>
            </a:r>
            <a:r>
              <a:rPr lang="es-ES" sz="1400" b="0" i="0" dirty="0">
                <a:solidFill>
                  <a:srgbClr val="000000"/>
                </a:solidFill>
                <a:effectLst/>
                <a:latin typeface="Times New Roman" panose="02020603050405020304" pitchFamily="18" charset="0"/>
                <a:cs typeface="Times New Roman" panose="02020603050405020304" pitchFamily="18" charset="0"/>
              </a:rPr>
              <a:t>, ¡como si no hubiera ya bastantes falsificaciones de esta sustancia!. El Apia es verde se hace también con greda verde, y vale a un sestercio la libra.” – Plinio el Viejo</a:t>
            </a:r>
            <a:endParaRPr lang="en-US" sz="16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1F1F24B7-B8DD-5983-DB4D-13CE63CBE277}"/>
              </a:ext>
            </a:extLst>
          </p:cNvPr>
          <p:cNvSpPr txBox="1"/>
          <p:nvPr/>
        </p:nvSpPr>
        <p:spPr>
          <a:xfrm>
            <a:off x="1473490" y="5322820"/>
            <a:ext cx="4171400" cy="338554"/>
          </a:xfrm>
          <a:prstGeom prst="rect">
            <a:avLst/>
          </a:prstGeom>
          <a:noFill/>
        </p:spPr>
        <p:txBody>
          <a:bodyPr wrap="square" rtlCol="0">
            <a:spAutoFit/>
          </a:bodyPr>
          <a:lstStyle/>
          <a:p>
            <a:r>
              <a:rPr lang="es-ES" sz="1600" dirty="0">
                <a:latin typeface="Times New Roman" panose="02020603050405020304" pitchFamily="18" charset="0"/>
                <a:cs typeface="Times New Roman" panose="02020603050405020304" pitchFamily="18" charset="0"/>
              </a:rPr>
              <a:t>Escena erótica, Casa del Centenario en Pompeya</a:t>
            </a:r>
          </a:p>
        </p:txBody>
      </p:sp>
    </p:spTree>
    <p:extLst>
      <p:ext uri="{BB962C8B-B14F-4D97-AF65-F5344CB8AC3E}">
        <p14:creationId xmlns:p14="http://schemas.microsoft.com/office/powerpoint/2010/main" val="411591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FCB10C-6ABE-F7FE-AD7C-70D13F6EF0CD}"/>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sz="3600" dirty="0" err="1">
                <a:latin typeface="Times New Roman" panose="02020603050405020304" pitchFamily="18" charset="0"/>
                <a:cs typeface="Times New Roman" panose="02020603050405020304" pitchFamily="18" charset="0"/>
              </a:rPr>
              <a:t>Intenciones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sociales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mediante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arte</a:t>
            </a:r>
            <a:r>
              <a:rPr lang="en-US" sz="3600" dirty="0">
                <a:latin typeface="Times New Roman" panose="02020603050405020304" pitchFamily="18" charset="0"/>
                <a:cs typeface="Times New Roman" panose="02020603050405020304" pitchFamily="18" charset="0"/>
              </a:rPr>
              <a:t>: Sociedad </a:t>
            </a:r>
            <a:r>
              <a:rPr lang="en-US" sz="3600" dirty="0" err="1">
                <a:latin typeface="Times New Roman" panose="02020603050405020304" pitchFamily="18" charset="0"/>
                <a:cs typeface="Times New Roman" panose="02020603050405020304" pitchFamily="18" charset="0"/>
              </a:rPr>
              <a:t>romana</a:t>
            </a:r>
            <a:endParaRPr lang="en-US" sz="3600" dirty="0">
              <a:latin typeface="Times New Roman" panose="02020603050405020304" pitchFamily="18"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1F0D70D1-8029-108A-DD1F-1D43580EDDB7}"/>
              </a:ext>
            </a:extLst>
          </p:cNvPr>
          <p:cNvSpPr>
            <a:spLocks noGrp="1"/>
          </p:cNvSpPr>
          <p:nvPr>
            <p:ph sz="half" idx="2"/>
          </p:nvPr>
        </p:nvSpPr>
        <p:spPr>
          <a:xfrm>
            <a:off x="795093" y="2895601"/>
            <a:ext cx="5793475" cy="3581400"/>
          </a:xfrm>
        </p:spPr>
        <p:txBody>
          <a:bodyPr vert="horz" lIns="91440" tIns="45720" rIns="91440" bIns="45720" rtlCol="0">
            <a:normAutofit/>
          </a:bodyPr>
          <a:lstStyle/>
          <a:p>
            <a:r>
              <a:rPr lang="en-US" dirty="0">
                <a:latin typeface="Times New Roman" panose="02020603050405020304" pitchFamily="18" charset="0"/>
                <a:cs typeface="Times New Roman" panose="02020603050405020304" pitchFamily="18" charset="0"/>
              </a:rPr>
              <a:t>Pintura mural y </a:t>
            </a:r>
            <a:r>
              <a:rPr lang="en-US" dirty="0" err="1">
                <a:latin typeface="Times New Roman" panose="02020603050405020304" pitchFamily="18" charset="0"/>
                <a:cs typeface="Times New Roman" panose="02020603050405020304" pitchFamily="18" charset="0"/>
              </a:rPr>
              <a:t>decorativa</a:t>
            </a:r>
            <a:r>
              <a:rPr lang="en-US" dirty="0">
                <a:latin typeface="Times New Roman" panose="02020603050405020304" pitchFamily="18" charset="0"/>
                <a:cs typeface="Times New Roman" panose="02020603050405020304" pitchFamily="18" charset="0"/>
              </a:rPr>
              <a:t> superior a </a:t>
            </a:r>
            <a:r>
              <a:rPr lang="en-US" dirty="0" err="1">
                <a:latin typeface="Times New Roman" panose="02020603050405020304" pitchFamily="18" charset="0"/>
                <a:cs typeface="Times New Roman" panose="02020603050405020304" pitchFamily="18" charset="0"/>
              </a:rPr>
              <a:t>los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retratos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tablas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elitista</a:t>
            </a:r>
            <a:r>
              <a:rPr lang="en-US" dirty="0">
                <a:latin typeface="Times New Roman" panose="02020603050405020304" pitchFamily="18" charset="0"/>
                <a:cs typeface="Times New Roman" panose="02020603050405020304" pitchFamily="18" charset="0"/>
              </a:rPr>
              <a:t> para </a:t>
            </a:r>
            <a:r>
              <a:rPr lang="en-US" dirty="0" err="1">
                <a:latin typeface="Times New Roman" panose="02020603050405020304" pitchFamily="18" charset="0"/>
                <a:cs typeface="Times New Roman" panose="02020603050405020304" pitchFamily="18" charset="0"/>
              </a:rPr>
              <a:t>conformar</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los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ostentosos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Perduración</a:t>
            </a:r>
            <a:r>
              <a:rPr lang="en-US" dirty="0">
                <a:latin typeface="Times New Roman" panose="02020603050405020304" pitchFamily="18" charset="0"/>
                <a:cs typeface="Times New Roman" panose="02020603050405020304" pitchFamily="18" charset="0"/>
              </a:rPr>
              <a:t> de la Técnica de </a:t>
            </a:r>
            <a:r>
              <a:rPr lang="en-US" dirty="0" err="1">
                <a:latin typeface="Times New Roman" panose="02020603050405020304" pitchFamily="18" charset="0"/>
                <a:cs typeface="Times New Roman" panose="02020603050405020304" pitchFamily="18" charset="0"/>
              </a:rPr>
              <a:t>los</a:t>
            </a:r>
            <a:r>
              <a:rPr lang="en-US" dirty="0">
                <a:latin typeface="Times New Roman" panose="02020603050405020304" pitchFamily="18" charset="0"/>
                <a:cs typeface="Times New Roman" panose="02020603050405020304" pitchFamily="18" charset="0"/>
              </a:rPr>
              <a:t> Cuatro </a:t>
            </a:r>
            <a:r>
              <a:rPr lang="en-US" dirty="0" err="1">
                <a:latin typeface="Times New Roman" panose="02020603050405020304" pitchFamily="18" charset="0"/>
                <a:cs typeface="Times New Roman" panose="02020603050405020304" pitchFamily="18" charset="0"/>
              </a:rPr>
              <a:t>Colores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Influencia</a:t>
            </a:r>
            <a:r>
              <a:rPr lang="en-US" dirty="0">
                <a:latin typeface="Times New Roman" panose="02020603050405020304" pitchFamily="18" charset="0"/>
                <a:cs typeface="Times New Roman" panose="02020603050405020304" pitchFamily="18" charset="0"/>
              </a:rPr>
              <a:t> posterior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arte</a:t>
            </a:r>
            <a:endParaRPr lang="en-US"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Marcador de contenido 5" descr="Pintura de un grupo de personas&#10;&#10;Descripción generada automáticamente con confianza media">
            <a:extLst>
              <a:ext uri="{FF2B5EF4-FFF2-40B4-BE49-F238E27FC236}">
                <a16:creationId xmlns:a16="http://schemas.microsoft.com/office/drawing/2014/main" id="{DF8A05A3-E116-FD84-70B7-9CF731EF091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0971"/>
          <a:stretch/>
        </p:blipFill>
        <p:spPr>
          <a:xfrm>
            <a:off x="7612260" y="10"/>
            <a:ext cx="4579739" cy="6857990"/>
          </a:xfrm>
          <a:prstGeom prst="rect">
            <a:avLst/>
          </a:prstGeom>
        </p:spPr>
      </p:pic>
      <p:sp>
        <p:nvSpPr>
          <p:cNvPr id="7" name="CuadroTexto 6">
            <a:extLst>
              <a:ext uri="{FF2B5EF4-FFF2-40B4-BE49-F238E27FC236}">
                <a16:creationId xmlns:a16="http://schemas.microsoft.com/office/drawing/2014/main" id="{94AB7F80-DC3A-610F-509A-6183DBFDAFC0}"/>
              </a:ext>
            </a:extLst>
          </p:cNvPr>
          <p:cNvSpPr txBox="1"/>
          <p:nvPr/>
        </p:nvSpPr>
        <p:spPr>
          <a:xfrm>
            <a:off x="4681052" y="6498223"/>
            <a:ext cx="3794332" cy="338554"/>
          </a:xfrm>
          <a:prstGeom prst="rect">
            <a:avLst/>
          </a:prstGeom>
          <a:noFill/>
        </p:spPr>
        <p:txBody>
          <a:bodyPr wrap="square" rtlCol="0">
            <a:spAutoFit/>
          </a:bodyPr>
          <a:lstStyle/>
          <a:p>
            <a:r>
              <a:rPr lang="es-ES" sz="1600" dirty="0">
                <a:latin typeface="Times New Roman" panose="02020603050405020304" pitchFamily="18" charset="0"/>
                <a:cs typeface="Times New Roman" panose="02020603050405020304" pitchFamily="18" charset="0"/>
              </a:rPr>
              <a:t>Télefo, Basílica de Herculano</a:t>
            </a:r>
          </a:p>
        </p:txBody>
      </p:sp>
    </p:spTree>
    <p:extLst>
      <p:ext uri="{BB962C8B-B14F-4D97-AF65-F5344CB8AC3E}">
        <p14:creationId xmlns:p14="http://schemas.microsoft.com/office/powerpoint/2010/main" val="359564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0412EF0-ECAD-298F-6456-6CB1DEDC9C83}"/>
              </a:ext>
            </a:extLst>
          </p:cNvPr>
          <p:cNvSpPr>
            <a:spLocks noGrp="1"/>
          </p:cNvSpPr>
          <p:nvPr>
            <p:ph type="title"/>
          </p:nvPr>
        </p:nvSpPr>
        <p:spPr>
          <a:xfrm>
            <a:off x="1371600" y="685800"/>
            <a:ext cx="9601200" cy="737755"/>
          </a:xfrm>
        </p:spPr>
        <p:txBody>
          <a:bodyPr/>
          <a:lstStyle/>
          <a:p>
            <a:pPr algn="ctr"/>
            <a:r>
              <a:rPr lang="es-ES" dirty="0">
                <a:latin typeface="Times New Roman" panose="02020603050405020304" pitchFamily="18" charset="0"/>
                <a:cs typeface="Times New Roman" panose="02020603050405020304" pitchFamily="18" charset="0"/>
              </a:rPr>
              <a:t>Bibliografía</a:t>
            </a:r>
          </a:p>
        </p:txBody>
      </p:sp>
      <p:sp>
        <p:nvSpPr>
          <p:cNvPr id="6" name="Marcador de contenido 5">
            <a:extLst>
              <a:ext uri="{FF2B5EF4-FFF2-40B4-BE49-F238E27FC236}">
                <a16:creationId xmlns:a16="http://schemas.microsoft.com/office/drawing/2014/main" id="{38E43F84-CC85-952D-EE8F-738660CA48E0}"/>
              </a:ext>
            </a:extLst>
          </p:cNvPr>
          <p:cNvSpPr>
            <a:spLocks noGrp="1"/>
          </p:cNvSpPr>
          <p:nvPr>
            <p:ph idx="1"/>
          </p:nvPr>
        </p:nvSpPr>
        <p:spPr>
          <a:xfrm>
            <a:off x="1371600" y="1801091"/>
            <a:ext cx="9601200" cy="4371109"/>
          </a:xfrm>
        </p:spPr>
        <p:txBody>
          <a:bodyPr/>
          <a:lstStyle/>
          <a:p>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Guglielmo</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C. (1995). </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Libros, editores y público en el Mundo Antiguo. Guía histórica y crítica</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Alianza Universidad. Madrid: Juan Signes C., de versión española.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Reynolds L., Wilson N. (1986). </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Copistas y Filólogos. Las vías de transmisión de las literaturas griega y latina</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Madrid: Editorial Gredos.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Pfeiffer R. (1981). </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Historia de la Filología Clásica. Desde los comienzos hasta el final de la Época Helenística</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Madrid: Editorial Gredos. [2007: Año de Edición]. Sánchez P. para la versión española. Vol. I y II.</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Daniel, F. (1987). Les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polychromes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égyptiennes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l’ancien</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empire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Musée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du Louvre: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études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des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pigments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Journées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sur la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conservation</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restauration</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des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biens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culturels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recherches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et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techniques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actuelles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París, 1987.</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Le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Fur</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 (1990). Les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pigments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dans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peinture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égyptienne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Pigments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et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colorants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l’Antiquité</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et du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Moyen</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Age: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teinture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peinture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enluminure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études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historiques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et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physico-chimiques</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Colloque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International du CNRS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París: Edición del Centro Nacional de Investigación Científica.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275149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3FFA3-C83C-0F9D-22A8-3D35D95801F8}"/>
              </a:ext>
            </a:extLst>
          </p:cNvPr>
          <p:cNvSpPr>
            <a:spLocks noGrp="1"/>
          </p:cNvSpPr>
          <p:nvPr>
            <p:ph type="title"/>
          </p:nvPr>
        </p:nvSpPr>
        <p:spPr>
          <a:xfrm>
            <a:off x="1371600" y="685800"/>
            <a:ext cx="9601200" cy="758536"/>
          </a:xfrm>
        </p:spPr>
        <p:txBody>
          <a:bodyPr/>
          <a:lstStyle/>
          <a:p>
            <a:pPr algn="ctr"/>
            <a:r>
              <a:rPr lang="es-ES" dirty="0">
                <a:latin typeface="Times New Roman" panose="02020603050405020304" pitchFamily="18" charset="0"/>
                <a:cs typeface="Times New Roman" panose="02020603050405020304" pitchFamily="18" charset="0"/>
              </a:rPr>
              <a:t>Bibliografía</a:t>
            </a:r>
          </a:p>
        </p:txBody>
      </p:sp>
      <p:sp>
        <p:nvSpPr>
          <p:cNvPr id="3" name="Marcador de contenido 2">
            <a:extLst>
              <a:ext uri="{FF2B5EF4-FFF2-40B4-BE49-F238E27FC236}">
                <a16:creationId xmlns:a16="http://schemas.microsoft.com/office/drawing/2014/main" id="{EFD59C4E-1221-E9E9-E890-C2DE74402719}"/>
              </a:ext>
            </a:extLst>
          </p:cNvPr>
          <p:cNvSpPr>
            <a:spLocks noGrp="1"/>
          </p:cNvSpPr>
          <p:nvPr>
            <p:ph idx="1"/>
          </p:nvPr>
        </p:nvSpPr>
        <p:spPr>
          <a:xfrm>
            <a:off x="1371600" y="2556164"/>
            <a:ext cx="9601200" cy="2753591"/>
          </a:xfrm>
        </p:spPr>
        <p:txBody>
          <a:bodyPr/>
          <a:lstStyle/>
          <a:p>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Reese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David S. (1987). </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Conchas de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Palaikastro</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y producción de tinte púrpura en la Edad de Bronce en el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Mediterraneo</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(Anuario) Escuela Británica de Arqueología en Atenas.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err="1">
                <a:effectLst/>
                <a:latin typeface="Times New Roman" panose="02020603050405020304" pitchFamily="18" charset="0"/>
                <a:ea typeface="Calibri" panose="020F0502020204030204" pitchFamily="34" charset="0"/>
              </a:rPr>
              <a:t>Stieglitz</a:t>
            </a:r>
            <a:r>
              <a:rPr lang="es-ES" sz="1800" dirty="0">
                <a:effectLst/>
                <a:latin typeface="Times New Roman" panose="02020603050405020304" pitchFamily="18" charset="0"/>
                <a:ea typeface="Calibri" panose="020F0502020204030204" pitchFamily="34" charset="0"/>
              </a:rPr>
              <a:t>, Robert R. (1994). </a:t>
            </a:r>
            <a:r>
              <a:rPr lang="es-ES" sz="1800" i="1" dirty="0">
                <a:effectLst/>
                <a:latin typeface="Times New Roman" panose="02020603050405020304" pitchFamily="18" charset="0"/>
                <a:ea typeface="Calibri" panose="020F0502020204030204" pitchFamily="34" charset="0"/>
              </a:rPr>
              <a:t>El origen minoico del Púrpura de Tiro</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Arqueologista</a:t>
            </a:r>
            <a:r>
              <a:rPr lang="es-ES" sz="1800" dirty="0">
                <a:effectLst/>
                <a:latin typeface="Times New Roman" panose="02020603050405020304" pitchFamily="18" charset="0"/>
                <a:ea typeface="Calibri" panose="020F0502020204030204" pitchFamily="34" charset="0"/>
              </a:rPr>
              <a:t> Bíblico.</a:t>
            </a:r>
          </a:p>
          <a:p>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Balch</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David L. (2008).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Roman</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domestic</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art and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early</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house</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churches</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Wissenschaftliche</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Untersuchungen</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zum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Neuen</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00" dirty="0" err="1">
                <a:effectLst/>
                <a:latin typeface="Times New Roman" panose="02020603050405020304" pitchFamily="18" charset="0"/>
                <a:ea typeface="Calibri" panose="020F0502020204030204" pitchFamily="34" charset="0"/>
                <a:cs typeface="Times New Roman" panose="02020603050405020304" pitchFamily="18" charset="0"/>
              </a:rPr>
              <a:t>Testament</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Ling, Roger.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Roman</a:t>
            </a:r>
            <a:r>
              <a:rPr lang="es-E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Painting</a:t>
            </a: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 Impresión de la Universidad de Cambridge. Última impresión en 2022.</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94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4" name="Título 3">
            <a:extLst>
              <a:ext uri="{FF2B5EF4-FFF2-40B4-BE49-F238E27FC236}">
                <a16:creationId xmlns:a16="http://schemas.microsoft.com/office/drawing/2014/main" id="{3233A55F-44B5-FFD2-2E57-4325F1A08EA6}"/>
              </a:ext>
            </a:extLst>
          </p:cNvPr>
          <p:cNvSpPr>
            <a:spLocks noGrp="1"/>
          </p:cNvSpPr>
          <p:nvPr>
            <p:ph type="title"/>
          </p:nvPr>
        </p:nvSpPr>
        <p:spPr>
          <a:xfrm>
            <a:off x="1478521" y="1480930"/>
            <a:ext cx="5678215" cy="3254321"/>
          </a:xfrm>
        </p:spPr>
        <p:txBody>
          <a:bodyPr vert="horz" lIns="91440" tIns="45720" rIns="91440" bIns="45720" rtlCol="0" anchor="b">
            <a:normAutofit/>
          </a:bodyPr>
          <a:lstStyle/>
          <a:p>
            <a:r>
              <a:rPr lang="en-US" sz="6600" cap="all" dirty="0">
                <a:latin typeface="Times New Roman" panose="02020603050405020304" pitchFamily="18" charset="0"/>
                <a:cs typeface="Times New Roman" panose="02020603050405020304" pitchFamily="18" charset="0"/>
              </a:rPr>
              <a:t>Fin</a:t>
            </a:r>
          </a:p>
        </p:txBody>
      </p:sp>
    </p:spTree>
    <p:extLst>
      <p:ext uri="{BB962C8B-B14F-4D97-AF65-F5344CB8AC3E}">
        <p14:creationId xmlns:p14="http://schemas.microsoft.com/office/powerpoint/2010/main" val="321613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E0207-81E4-2DEB-8F09-50A2EAEE3C5F}"/>
              </a:ext>
            </a:extLst>
          </p:cNvPr>
          <p:cNvSpPr>
            <a:spLocks noGrp="1"/>
          </p:cNvSpPr>
          <p:nvPr>
            <p:ph type="title"/>
          </p:nvPr>
        </p:nvSpPr>
        <p:spPr>
          <a:xfrm>
            <a:off x="1371600" y="685800"/>
            <a:ext cx="9541379" cy="690073"/>
          </a:xfrm>
        </p:spPr>
        <p:txBody>
          <a:bodyPr/>
          <a:lstStyle/>
          <a:p>
            <a:pPr algn="ctr"/>
            <a:r>
              <a:rPr lang="es-ES" dirty="0">
                <a:latin typeface="Times New Roman" panose="02020603050405020304" pitchFamily="18" charset="0"/>
                <a:cs typeface="Times New Roman" panose="02020603050405020304" pitchFamily="18" charset="0"/>
              </a:rPr>
              <a:t>Índice</a:t>
            </a:r>
          </a:p>
        </p:txBody>
      </p:sp>
      <p:sp>
        <p:nvSpPr>
          <p:cNvPr id="3" name="Marcador de contenido 2">
            <a:extLst>
              <a:ext uri="{FF2B5EF4-FFF2-40B4-BE49-F238E27FC236}">
                <a16:creationId xmlns:a16="http://schemas.microsoft.com/office/drawing/2014/main" id="{64103A5B-E234-A496-9316-193028A94BF3}"/>
              </a:ext>
            </a:extLst>
          </p:cNvPr>
          <p:cNvSpPr>
            <a:spLocks noGrp="1"/>
          </p:cNvSpPr>
          <p:nvPr>
            <p:ph idx="1"/>
          </p:nvPr>
        </p:nvSpPr>
        <p:spPr>
          <a:xfrm>
            <a:off x="1371600" y="1504060"/>
            <a:ext cx="9601200" cy="4363340"/>
          </a:xfrm>
        </p:spPr>
        <p:txBody>
          <a:bodyPr/>
          <a:lstStyle/>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El origen de los pigmentos</a:t>
            </a:r>
          </a:p>
          <a:p>
            <a:pPr marL="0" indent="0">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Los primeros pigmentos: El Antiguo Egipto</a:t>
            </a:r>
          </a:p>
          <a:p>
            <a:pPr marL="0" indent="0">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La paleta de colores en la época grecorromana</a:t>
            </a:r>
          </a:p>
          <a:p>
            <a:pPr marL="0" indent="0">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Cultura y tradición del arte</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Bibliografía</a:t>
            </a:r>
          </a:p>
        </p:txBody>
      </p:sp>
    </p:spTree>
    <p:extLst>
      <p:ext uri="{BB962C8B-B14F-4D97-AF65-F5344CB8AC3E}">
        <p14:creationId xmlns:p14="http://schemas.microsoft.com/office/powerpoint/2010/main" val="221405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A94C7F2-E3BF-3A8F-2E2C-3A488940FC86}"/>
              </a:ext>
            </a:extLst>
          </p:cNvPr>
          <p:cNvSpPr>
            <a:spLocks noGrp="1"/>
          </p:cNvSpPr>
          <p:nvPr>
            <p:ph type="title"/>
          </p:nvPr>
        </p:nvSpPr>
        <p:spPr>
          <a:xfrm>
            <a:off x="1371599" y="685800"/>
            <a:ext cx="9601589" cy="724256"/>
          </a:xfrm>
        </p:spPr>
        <p:txBody>
          <a:bodyPr/>
          <a:lstStyle/>
          <a:p>
            <a:pPr algn="ctr"/>
            <a:r>
              <a:rPr lang="es-ES" dirty="0">
                <a:latin typeface="Times New Roman" panose="02020603050405020304" pitchFamily="18" charset="0"/>
                <a:cs typeface="Times New Roman" panose="02020603050405020304" pitchFamily="18" charset="0"/>
              </a:rPr>
              <a:t>El origen de los pigmentos</a:t>
            </a:r>
          </a:p>
        </p:txBody>
      </p:sp>
      <p:pic>
        <p:nvPicPr>
          <p:cNvPr id="8" name="Marcador de contenido 7" descr="Imagen que contiene interior, tabla, pequeño, parado&#10;&#10;Descripción generada automáticamente">
            <a:extLst>
              <a:ext uri="{FF2B5EF4-FFF2-40B4-BE49-F238E27FC236}">
                <a16:creationId xmlns:a16="http://schemas.microsoft.com/office/drawing/2014/main" id="{D65D6263-A69A-7224-51BD-C21AD9C063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74704" y="1872212"/>
            <a:ext cx="2641967" cy="4225925"/>
          </a:xfrm>
        </p:spPr>
      </p:pic>
      <p:sp>
        <p:nvSpPr>
          <p:cNvPr id="6" name="Marcador de contenido 5">
            <a:extLst>
              <a:ext uri="{FF2B5EF4-FFF2-40B4-BE49-F238E27FC236}">
                <a16:creationId xmlns:a16="http://schemas.microsoft.com/office/drawing/2014/main" id="{EEAAA4BC-9184-724E-E48C-65429B28FF77}"/>
              </a:ext>
            </a:extLst>
          </p:cNvPr>
          <p:cNvSpPr>
            <a:spLocks noGrp="1"/>
          </p:cNvSpPr>
          <p:nvPr>
            <p:ph sz="half" idx="2"/>
          </p:nvPr>
        </p:nvSpPr>
        <p:spPr>
          <a:xfrm>
            <a:off x="6525402" y="2028076"/>
            <a:ext cx="4447786" cy="4144124"/>
          </a:xfrm>
        </p:spPr>
        <p:txBody>
          <a:bodyPr/>
          <a:lstStyle/>
          <a:p>
            <a:r>
              <a:rPr lang="es-ES" dirty="0">
                <a:latin typeface="Times New Roman" panose="02020603050405020304" pitchFamily="18" charset="0"/>
                <a:cs typeface="Times New Roman" panose="02020603050405020304" pitchFamily="18" charset="0"/>
              </a:rPr>
              <a:t>Origen biológico y mineral</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Relación social</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Pigmentos textiles, decoración y apariencia</a:t>
            </a:r>
          </a:p>
          <a:p>
            <a:r>
              <a:rPr lang="es-ES" dirty="0">
                <a:latin typeface="Times New Roman" panose="02020603050405020304" pitchFamily="18" charset="0"/>
                <a:cs typeface="Times New Roman" panose="02020603050405020304" pitchFamily="18" charset="0"/>
              </a:rPr>
              <a:t>Relaciones de comercio con otras civilizaciones</a:t>
            </a:r>
          </a:p>
          <a:p>
            <a:r>
              <a:rPr lang="es-ES" dirty="0">
                <a:latin typeface="Times New Roman" panose="02020603050405020304" pitchFamily="18" charset="0"/>
                <a:cs typeface="Times New Roman" panose="02020603050405020304" pitchFamily="18" charset="0"/>
              </a:rPr>
              <a:t>Costes de producción: paso al pigmento sintético</a:t>
            </a:r>
          </a:p>
        </p:txBody>
      </p:sp>
    </p:spTree>
    <p:extLst>
      <p:ext uri="{BB962C8B-B14F-4D97-AF65-F5344CB8AC3E}">
        <p14:creationId xmlns:p14="http://schemas.microsoft.com/office/powerpoint/2010/main" val="260145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0C2C4999-820C-4B00-A344-6F883AFD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7">
            <a:extLst>
              <a:ext uri="{FF2B5EF4-FFF2-40B4-BE49-F238E27FC236}">
                <a16:creationId xmlns:a16="http://schemas.microsoft.com/office/drawing/2014/main" id="{43ED1AAF-FC4E-B8E4-7A3B-44C418AAD563}"/>
              </a:ext>
            </a:extLst>
          </p:cNvPr>
          <p:cNvSpPr>
            <a:spLocks noGrp="1"/>
          </p:cNvSpPr>
          <p:nvPr>
            <p:ph type="title"/>
          </p:nvPr>
        </p:nvSpPr>
        <p:spPr>
          <a:xfrm>
            <a:off x="784743" y="685800"/>
            <a:ext cx="5958837" cy="1485900"/>
          </a:xfrm>
        </p:spPr>
        <p:txBody>
          <a:bodyPr vert="horz" lIns="91440" tIns="45720" rIns="91440" bIns="45720" rtlCol="0" anchor="t">
            <a:normAutofit/>
          </a:bodyPr>
          <a:lstStyle/>
          <a:p>
            <a:r>
              <a:rPr lang="en-US" sz="4100" dirty="0"/>
              <a:t>Los </a:t>
            </a:r>
            <a:r>
              <a:rPr lang="en-US" sz="4100" dirty="0" err="1"/>
              <a:t>primeros</a:t>
            </a:r>
            <a:r>
              <a:rPr lang="en-US" sz="4100" dirty="0"/>
              <a:t> </a:t>
            </a:r>
            <a:r>
              <a:rPr lang="en-US" sz="4100" dirty="0" err="1"/>
              <a:t>pigmentos</a:t>
            </a:r>
            <a:r>
              <a:rPr lang="en-US" sz="4100" dirty="0"/>
              <a:t>: El </a:t>
            </a:r>
            <a:r>
              <a:rPr lang="en-US" sz="4100" dirty="0" err="1"/>
              <a:t>Antiguo</a:t>
            </a:r>
            <a:r>
              <a:rPr lang="en-US" sz="4100" dirty="0"/>
              <a:t> </a:t>
            </a:r>
            <a:r>
              <a:rPr lang="en-US" sz="4100" dirty="0" err="1"/>
              <a:t>Egipto</a:t>
            </a:r>
            <a:endParaRPr lang="en-US" sz="4100" dirty="0"/>
          </a:p>
        </p:txBody>
      </p:sp>
      <p:sp>
        <p:nvSpPr>
          <p:cNvPr id="9" name="Marcador de contenido 8">
            <a:extLst>
              <a:ext uri="{FF2B5EF4-FFF2-40B4-BE49-F238E27FC236}">
                <a16:creationId xmlns:a16="http://schemas.microsoft.com/office/drawing/2014/main" id="{6A23694F-4559-7C88-DE25-81A6AC3ABB73}"/>
              </a:ext>
            </a:extLst>
          </p:cNvPr>
          <p:cNvSpPr>
            <a:spLocks noGrp="1"/>
          </p:cNvSpPr>
          <p:nvPr>
            <p:ph sz="half" idx="1"/>
          </p:nvPr>
        </p:nvSpPr>
        <p:spPr>
          <a:xfrm>
            <a:off x="784743" y="3096491"/>
            <a:ext cx="5958837" cy="2182091"/>
          </a:xfrm>
        </p:spPr>
        <p:txBody>
          <a:bodyPr vert="horz" lIns="91440" tIns="45720" rIns="91440" bIns="45720" rtlCol="0">
            <a:normAutofit/>
          </a:bodyPr>
          <a:lstStyle/>
          <a:p>
            <a:r>
              <a:rPr lang="en-US" sz="1800" dirty="0" err="1">
                <a:latin typeface="Times New Roman" panose="02020603050405020304" pitchFamily="18" charset="0"/>
                <a:cs typeface="Times New Roman" panose="02020603050405020304" pitchFamily="18" charset="0"/>
              </a:rPr>
              <a:t>Relaciones</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comercio</a:t>
            </a:r>
            <a:r>
              <a:rPr lang="en-US" sz="1800" dirty="0">
                <a:latin typeface="Times New Roman" panose="02020603050405020304" pitchFamily="18" charset="0"/>
                <a:cs typeface="Times New Roman" panose="02020603050405020304" pitchFamily="18" charset="0"/>
              </a:rPr>
              <a:t> con la Grecia </a:t>
            </a:r>
            <a:r>
              <a:rPr lang="en-US" sz="1800" dirty="0" err="1">
                <a:latin typeface="Times New Roman" panose="02020603050405020304" pitchFamily="18" charset="0"/>
                <a:cs typeface="Times New Roman" panose="02020603050405020304" pitchFamily="18" charset="0"/>
              </a:rPr>
              <a:t>Minoica</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Uso</a:t>
            </a:r>
            <a:r>
              <a:rPr lang="en-US" sz="1800" dirty="0">
                <a:latin typeface="Times New Roman" panose="02020603050405020304" pitchFamily="18" charset="0"/>
                <a:cs typeface="Times New Roman" panose="02020603050405020304" pitchFamily="18" charset="0"/>
              </a:rPr>
              <a:t> de la Henna para </a:t>
            </a:r>
            <a:r>
              <a:rPr lang="en-US" sz="1800" dirty="0" err="1">
                <a:latin typeface="Times New Roman" panose="02020603050405020304" pitchFamily="18" charset="0"/>
                <a:cs typeface="Times New Roman" panose="02020603050405020304" pitchFamily="18" charset="0"/>
              </a:rPr>
              <a:t>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cabello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origen</a:t>
            </a:r>
            <a:r>
              <a:rPr lang="en-US" sz="1800" dirty="0">
                <a:latin typeface="Times New Roman" panose="02020603050405020304" pitchFamily="18" charset="0"/>
                <a:cs typeface="Times New Roman" panose="02020603050405020304" pitchFamily="18" charset="0"/>
              </a:rPr>
              <a:t> y paleta</a:t>
            </a:r>
          </a:p>
          <a:p>
            <a:r>
              <a:rPr lang="en-US" sz="1800" dirty="0" err="1">
                <a:latin typeface="Times New Roman" panose="02020603050405020304" pitchFamily="18" charset="0"/>
                <a:cs typeface="Times New Roman" panose="02020603050405020304" pitchFamily="18" charset="0"/>
              </a:rPr>
              <a:t>Pigmentos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usados</a:t>
            </a:r>
            <a:r>
              <a:rPr lang="en-US" sz="1800" dirty="0">
                <a:latin typeface="Times New Roman" panose="02020603050405020304" pitchFamily="18" charset="0"/>
                <a:cs typeface="Times New Roman" panose="02020603050405020304" pitchFamily="18" charset="0"/>
              </a:rPr>
              <a:t> para </a:t>
            </a:r>
            <a:r>
              <a:rPr lang="en-US" sz="1800" dirty="0" err="1">
                <a:latin typeface="Times New Roman" panose="02020603050405020304" pitchFamily="18" charset="0"/>
                <a:cs typeface="Times New Roman" panose="02020603050405020304" pitchFamily="18" charset="0"/>
              </a:rPr>
              <a:t>telas</a:t>
            </a:r>
            <a:r>
              <a:rPr lang="en-US" sz="1800" dirty="0">
                <a:latin typeface="Times New Roman" panose="02020603050405020304" pitchFamily="18" charset="0"/>
                <a:cs typeface="Times New Roman" panose="02020603050405020304" pitchFamily="18" charset="0"/>
              </a:rPr>
              <a:t> y </a:t>
            </a:r>
            <a:r>
              <a:rPr lang="en-US" sz="1800" dirty="0" err="1">
                <a:latin typeface="Times New Roman" panose="02020603050405020304" pitchFamily="18" charset="0"/>
                <a:cs typeface="Times New Roman" panose="02020603050405020304" pitchFamily="18" charset="0"/>
              </a:rPr>
              <a:t>arte</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Los seis </a:t>
            </a:r>
            <a:r>
              <a:rPr lang="en-US" sz="1800" dirty="0" err="1">
                <a:latin typeface="Times New Roman" panose="02020603050405020304" pitchFamily="18" charset="0"/>
                <a:cs typeface="Times New Roman" panose="02020603050405020304" pitchFamily="18" charset="0"/>
              </a:rPr>
              <a:t>colores</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Egipto</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Relación</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los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colores</a:t>
            </a:r>
            <a:r>
              <a:rPr lang="en-US" sz="1800" dirty="0">
                <a:latin typeface="Times New Roman" panose="02020603050405020304" pitchFamily="18" charset="0"/>
                <a:cs typeface="Times New Roman" panose="02020603050405020304" pitchFamily="18" charset="0"/>
              </a:rPr>
              <a:t> con la </a:t>
            </a:r>
            <a:r>
              <a:rPr lang="en-US" sz="1800" dirty="0" err="1">
                <a:latin typeface="Times New Roman" panose="02020603050405020304" pitchFamily="18" charset="0"/>
                <a:cs typeface="Times New Roman" panose="02020603050405020304" pitchFamily="18" charset="0"/>
              </a:rPr>
              <a:t>sociedad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religión</a:t>
            </a:r>
            <a:r>
              <a:rPr lang="en-US" sz="1800" dirty="0">
                <a:latin typeface="Times New Roman" panose="02020603050405020304" pitchFamily="18" charset="0"/>
                <a:cs typeface="Times New Roman" panose="02020603050405020304" pitchFamily="18" charset="0"/>
              </a:rPr>
              <a:t> y </a:t>
            </a:r>
            <a:r>
              <a:rPr lang="en-US" sz="1800" dirty="0" err="1">
                <a:latin typeface="Times New Roman" panose="02020603050405020304" pitchFamily="18" charset="0"/>
                <a:cs typeface="Times New Roman" panose="02020603050405020304" pitchFamily="18" charset="0"/>
              </a:rPr>
              <a:t>política</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3C76B390-2263-4F9B-910C-16354835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Marcador de contenido 13" descr="Un dibujo de una persona&#10;&#10;Descripción generada automáticamente con confianza baja">
            <a:extLst>
              <a:ext uri="{FF2B5EF4-FFF2-40B4-BE49-F238E27FC236}">
                <a16:creationId xmlns:a16="http://schemas.microsoft.com/office/drawing/2014/main" id="{2F6171B7-8D95-54E7-3677-994D331799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52340" y="1236213"/>
            <a:ext cx="3299579" cy="4384822"/>
          </a:xfrm>
          <a:prstGeom prst="rect">
            <a:avLst/>
          </a:prstGeom>
        </p:spPr>
      </p:pic>
      <p:sp>
        <p:nvSpPr>
          <p:cNvPr id="2" name="CuadroTexto 1">
            <a:extLst>
              <a:ext uri="{FF2B5EF4-FFF2-40B4-BE49-F238E27FC236}">
                <a16:creationId xmlns:a16="http://schemas.microsoft.com/office/drawing/2014/main" id="{B7304AE4-EEFD-02F8-88D5-265A5E0EEB30}"/>
              </a:ext>
            </a:extLst>
          </p:cNvPr>
          <p:cNvSpPr txBox="1"/>
          <p:nvPr/>
        </p:nvSpPr>
        <p:spPr>
          <a:xfrm>
            <a:off x="9417595" y="5621035"/>
            <a:ext cx="1636243" cy="365760"/>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Dios Osiris</a:t>
            </a:r>
          </a:p>
        </p:txBody>
      </p:sp>
    </p:spTree>
    <p:extLst>
      <p:ext uri="{BB962C8B-B14F-4D97-AF65-F5344CB8AC3E}">
        <p14:creationId xmlns:p14="http://schemas.microsoft.com/office/powerpoint/2010/main" val="118135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2B67B70-D815-5887-AF67-770DA0D7DBF6}"/>
              </a:ext>
            </a:extLst>
          </p:cNvPr>
          <p:cNvSpPr>
            <a:spLocks noGrp="1"/>
          </p:cNvSpPr>
          <p:nvPr>
            <p:ph type="title"/>
          </p:nvPr>
        </p:nvSpPr>
        <p:spPr>
          <a:xfrm>
            <a:off x="7860667" y="685800"/>
            <a:ext cx="3656419" cy="1485900"/>
          </a:xfrm>
        </p:spPr>
        <p:txBody>
          <a:bodyPr vert="horz" lIns="91440" tIns="45720" rIns="91440" bIns="45720" rtlCol="0" anchor="t">
            <a:normAutofit/>
          </a:bodyPr>
          <a:lstStyle/>
          <a:p>
            <a:r>
              <a:rPr lang="en-US" sz="4000" dirty="0">
                <a:latin typeface="Times New Roman" panose="02020603050405020304" pitchFamily="18" charset="0"/>
                <a:cs typeface="Times New Roman" panose="02020603050405020304" pitchFamily="18" charset="0"/>
              </a:rPr>
              <a:t>Los seis </a:t>
            </a:r>
            <a:r>
              <a:rPr lang="en-US" sz="4000" dirty="0" err="1">
                <a:latin typeface="Times New Roman" panose="02020603050405020304" pitchFamily="18" charset="0"/>
                <a:cs typeface="Times New Roman" panose="02020603050405020304" pitchFamily="18" charset="0"/>
              </a:rPr>
              <a:t>colores</a:t>
            </a:r>
            <a:r>
              <a:rPr lang="en-US" sz="4000" dirty="0">
                <a:latin typeface="Times New Roman" panose="02020603050405020304" pitchFamily="18" charset="0"/>
                <a:cs typeface="Times New Roman" panose="02020603050405020304" pitchFamily="18" charset="0"/>
              </a:rPr>
              <a:t> de </a:t>
            </a:r>
            <a:r>
              <a:rPr lang="en-US" sz="4000" dirty="0" err="1">
                <a:latin typeface="Times New Roman" panose="02020603050405020304" pitchFamily="18" charset="0"/>
                <a:cs typeface="Times New Roman" panose="02020603050405020304" pitchFamily="18" charset="0"/>
              </a:rPr>
              <a:t>Egipto</a:t>
            </a:r>
            <a:r>
              <a:rPr lang="en-US" sz="4000"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5A4829B7-47EE-4685-ADC0-DE464C22A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Marcador de contenido 5" descr="Imagen que contiene edificio, hecho de madera, foto, firmar&#10;&#10;Descripción generada automáticamente">
            <a:extLst>
              <a:ext uri="{FF2B5EF4-FFF2-40B4-BE49-F238E27FC236}">
                <a16:creationId xmlns:a16="http://schemas.microsoft.com/office/drawing/2014/main" id="{DCC8A0DA-1AFE-9F07-6A8B-E240FA9C95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4754" y="645106"/>
            <a:ext cx="5814678" cy="5247747"/>
          </a:xfrm>
          <a:prstGeom prst="rect">
            <a:avLst/>
          </a:prstGeom>
        </p:spPr>
      </p:pic>
      <p:sp>
        <p:nvSpPr>
          <p:cNvPr id="4" name="Marcador de contenido 3">
            <a:extLst>
              <a:ext uri="{FF2B5EF4-FFF2-40B4-BE49-F238E27FC236}">
                <a16:creationId xmlns:a16="http://schemas.microsoft.com/office/drawing/2014/main" id="{0025D57F-2103-AE25-2B10-544EC190C111}"/>
              </a:ext>
            </a:extLst>
          </p:cNvPr>
          <p:cNvSpPr>
            <a:spLocks noGrp="1"/>
          </p:cNvSpPr>
          <p:nvPr>
            <p:ph sz="half" idx="2"/>
          </p:nvPr>
        </p:nvSpPr>
        <p:spPr>
          <a:xfrm>
            <a:off x="7860667" y="2286000"/>
            <a:ext cx="3656419" cy="3581400"/>
          </a:xfrm>
        </p:spPr>
        <p:txBody>
          <a:bodyPr vert="horz" lIns="91440" tIns="45720" rIns="91440" bIns="45720" rtlCol="0">
            <a:normAutofit lnSpcReduction="10000"/>
          </a:bodyPr>
          <a:lstStyle/>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blanco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pureza</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santidad</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negro         </a:t>
            </a:r>
            <a:r>
              <a:rPr lang="en-US" sz="1600" dirty="0" err="1">
                <a:latin typeface="Times New Roman" panose="02020603050405020304" pitchFamily="18" charset="0"/>
                <a:cs typeface="Times New Roman" panose="02020603050405020304" pitchFamily="18" charset="0"/>
              </a:rPr>
              <a:t>muerte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noche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fertilidad</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vida</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rojo        </a:t>
            </a:r>
            <a:r>
              <a:rPr lang="en-US" sz="1600" dirty="0" err="1">
                <a:latin typeface="Times New Roman" panose="02020603050405020304" pitchFamily="18" charset="0"/>
                <a:cs typeface="Times New Roman" panose="02020603050405020304" pitchFamily="18" charset="0"/>
              </a:rPr>
              <a:t>vida</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muerte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regeneración</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destrucción</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amarillo</a:t>
            </a:r>
            <a:r>
              <a:rPr lang="en-US" sz="1600" dirty="0">
                <a:latin typeface="Times New Roman" panose="02020603050405020304" pitchFamily="18" charset="0"/>
                <a:cs typeface="Times New Roman" panose="02020603050405020304" pitchFamily="18" charset="0"/>
              </a:rPr>
              <a:t>       lo </a:t>
            </a:r>
            <a:r>
              <a:rPr lang="en-US" sz="1600" dirty="0" err="1">
                <a:latin typeface="Times New Roman" panose="02020603050405020304" pitchFamily="18" charset="0"/>
                <a:cs typeface="Times New Roman" panose="02020603050405020304" pitchFamily="18" charset="0"/>
              </a:rPr>
              <a:t>eterno</a:t>
            </a:r>
            <a:r>
              <a:rPr lang="en-US" sz="1600" dirty="0">
                <a:latin typeface="Times New Roman" panose="02020603050405020304" pitchFamily="18" charset="0"/>
                <a:cs typeface="Times New Roman" panose="02020603050405020304" pitchFamily="18" charset="0"/>
              </a:rPr>
              <a:t> e indestructible</a:t>
            </a: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verde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símbolo</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vida</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resurrección</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azul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cielo</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agua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hogar</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los</a:t>
            </a:r>
            <a:r>
              <a:rPr lang="en-US" sz="1600" dirty="0">
                <a:latin typeface="Times New Roman" panose="02020603050405020304" pitchFamily="18" charset="0"/>
                <a:cs typeface="Times New Roman" panose="02020603050405020304" pitchFamily="18" charset="0"/>
              </a:rPr>
              <a:t> dioses e </a:t>
            </a:r>
            <a:r>
              <a:rPr lang="en-US" sz="1600" dirty="0" err="1">
                <a:latin typeface="Times New Roman" panose="02020603050405020304" pitchFamily="18" charset="0"/>
                <a:cs typeface="Times New Roman" panose="02020603050405020304" pitchFamily="18" charset="0"/>
              </a:rPr>
              <a:t>inundación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primigenia</a:t>
            </a:r>
            <a:r>
              <a:rPr lang="en-US" sz="1600" dirty="0">
                <a:latin typeface="Times New Roman" panose="02020603050405020304" pitchFamily="18" charset="0"/>
                <a:cs typeface="Times New Roman" panose="02020603050405020304" pitchFamily="18" charset="0"/>
              </a:rPr>
              <a:t>)</a:t>
            </a:r>
          </a:p>
        </p:txBody>
      </p:sp>
      <p:sp>
        <p:nvSpPr>
          <p:cNvPr id="9" name="Flecha: a la derecha 8">
            <a:extLst>
              <a:ext uri="{FF2B5EF4-FFF2-40B4-BE49-F238E27FC236}">
                <a16:creationId xmlns:a16="http://schemas.microsoft.com/office/drawing/2014/main" id="{85306A81-A8F7-1173-3553-21F42E58680B}"/>
              </a:ext>
            </a:extLst>
          </p:cNvPr>
          <p:cNvSpPr/>
          <p:nvPr/>
        </p:nvSpPr>
        <p:spPr>
          <a:xfrm>
            <a:off x="9675564" y="2372591"/>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5EA9977A-2856-B770-0AAD-E56226FB101E}"/>
              </a:ext>
            </a:extLst>
          </p:cNvPr>
          <p:cNvSpPr/>
          <p:nvPr/>
        </p:nvSpPr>
        <p:spPr>
          <a:xfrm>
            <a:off x="9461903" y="3259283"/>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3F5BA386-463C-AC4D-5A8B-6F2E8E6EE847}"/>
              </a:ext>
            </a:extLst>
          </p:cNvPr>
          <p:cNvSpPr/>
          <p:nvPr/>
        </p:nvSpPr>
        <p:spPr>
          <a:xfrm>
            <a:off x="9561264" y="4398819"/>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A787CE6B-0D87-E513-F5E8-9BFF8B02A60C}"/>
              </a:ext>
            </a:extLst>
          </p:cNvPr>
          <p:cNvSpPr/>
          <p:nvPr/>
        </p:nvSpPr>
        <p:spPr>
          <a:xfrm>
            <a:off x="9774924" y="3829051"/>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A79613C2-48F4-6BFD-7F3E-1696E06D9BCA}"/>
              </a:ext>
            </a:extLst>
          </p:cNvPr>
          <p:cNvSpPr/>
          <p:nvPr/>
        </p:nvSpPr>
        <p:spPr>
          <a:xfrm>
            <a:off x="9506387" y="4966855"/>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15">
            <a:extLst>
              <a:ext uri="{FF2B5EF4-FFF2-40B4-BE49-F238E27FC236}">
                <a16:creationId xmlns:a16="http://schemas.microsoft.com/office/drawing/2014/main" id="{455DC9BE-EC11-7A24-E7E9-421472177B56}"/>
              </a:ext>
            </a:extLst>
          </p:cNvPr>
          <p:cNvSpPr/>
          <p:nvPr/>
        </p:nvSpPr>
        <p:spPr>
          <a:xfrm>
            <a:off x="9616139" y="2718956"/>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3925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82F33F-E794-843A-424B-65B2B8E05CAD}"/>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sz="4000" dirty="0">
                <a:latin typeface="Times New Roman" panose="02020603050405020304" pitchFamily="18" charset="0"/>
                <a:cs typeface="Times New Roman" panose="02020603050405020304" pitchFamily="18" charset="0"/>
              </a:rPr>
              <a:t>La paleta de </a:t>
            </a:r>
            <a:r>
              <a:rPr lang="en-US" sz="4000" dirty="0" err="1">
                <a:latin typeface="Times New Roman" panose="02020603050405020304" pitchFamily="18" charset="0"/>
                <a:cs typeface="Times New Roman" panose="02020603050405020304" pitchFamily="18" charset="0"/>
              </a:rPr>
              <a:t>colores</a:t>
            </a:r>
            <a:r>
              <a:rPr lang="en-US" sz="4000" dirty="0">
                <a:latin typeface="Times New Roman" panose="02020603050405020304" pitchFamily="18" charset="0"/>
                <a:cs typeface="Times New Roman" panose="02020603050405020304" pitchFamily="18" charset="0"/>
              </a:rPr>
              <a:t> de la </a:t>
            </a:r>
            <a:r>
              <a:rPr lang="en-US" sz="4000" dirty="0" err="1">
                <a:latin typeface="Times New Roman" panose="02020603050405020304" pitchFamily="18" charset="0"/>
                <a:cs typeface="Times New Roman" panose="02020603050405020304" pitchFamily="18" charset="0"/>
              </a:rPr>
              <a:t>época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grecorromana</a:t>
            </a:r>
            <a:endParaRPr lang="en-US" sz="4000" dirty="0">
              <a:latin typeface="Times New Roman" panose="02020603050405020304" pitchFamily="18"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D07486CF-114B-84F4-4378-1FC403C4B3D0}"/>
              </a:ext>
            </a:extLst>
          </p:cNvPr>
          <p:cNvSpPr>
            <a:spLocks noGrp="1"/>
          </p:cNvSpPr>
          <p:nvPr>
            <p:ph sz="half" idx="2"/>
          </p:nvPr>
        </p:nvSpPr>
        <p:spPr>
          <a:xfrm>
            <a:off x="784742" y="2857500"/>
            <a:ext cx="5793475" cy="2296391"/>
          </a:xfrm>
        </p:spPr>
        <p:txBody>
          <a:bodyPr vert="horz" lIns="91440" tIns="45720" rIns="91440" bIns="45720" rtlCol="0">
            <a:normAutofit/>
          </a:bodyPr>
          <a:lstStyle/>
          <a:p>
            <a:r>
              <a:rPr lang="en-US" dirty="0" err="1">
                <a:latin typeface="Times New Roman" panose="02020603050405020304" pitchFamily="18" charset="0"/>
                <a:cs typeface="Times New Roman" panose="02020603050405020304" pitchFamily="18" charset="0"/>
              </a:rPr>
              <a:t>Usos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decorativos</a:t>
            </a:r>
            <a:r>
              <a:rPr lang="en-US" dirty="0">
                <a:latin typeface="Times New Roman" panose="02020603050405020304" pitchFamily="18" charset="0"/>
                <a:cs typeface="Times New Roman" panose="02020603050405020304" pitchFamily="18" charset="0"/>
              </a:rPr>
              <a:t>: pinturas </a:t>
            </a:r>
            <a:r>
              <a:rPr lang="en-US" dirty="0" err="1">
                <a:latin typeface="Times New Roman" panose="02020603050405020304" pitchFamily="18" charset="0"/>
                <a:cs typeface="Times New Roman" panose="02020603050405020304" pitchFamily="18" charset="0"/>
              </a:rPr>
              <a:t>murales</a:t>
            </a:r>
            <a:r>
              <a:rPr lang="en-US" dirty="0">
                <a:latin typeface="Times New Roman" panose="02020603050405020304" pitchFamily="18" charset="0"/>
                <a:cs typeface="Times New Roman" panose="02020603050405020304" pitchFamily="18" charset="0"/>
              </a:rPr>
              <a:t> y al fresco</a:t>
            </a:r>
          </a:p>
          <a:p>
            <a:r>
              <a:rPr lang="en-US" dirty="0" err="1">
                <a:latin typeface="Times New Roman" panose="02020603050405020304" pitchFamily="18" charset="0"/>
                <a:cs typeface="Times New Roman" panose="02020603050405020304" pitchFamily="18" charset="0"/>
              </a:rPr>
              <a:t>Comercios</a:t>
            </a:r>
            <a:r>
              <a:rPr lang="en-US" dirty="0">
                <a:latin typeface="Times New Roman" panose="02020603050405020304" pitchFamily="18" charset="0"/>
                <a:cs typeface="Times New Roman" panose="02020603050405020304" pitchFamily="18" charset="0"/>
              </a:rPr>
              <a:t> textiles</a:t>
            </a:r>
          </a:p>
          <a:p>
            <a:r>
              <a:rPr lang="en-US" dirty="0">
                <a:latin typeface="Times New Roman" panose="02020603050405020304" pitchFamily="18" charset="0"/>
                <a:cs typeface="Times New Roman" panose="02020603050405020304" pitchFamily="18" charset="0"/>
              </a:rPr>
              <a:t>Gama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la paleta de </a:t>
            </a:r>
            <a:r>
              <a:rPr lang="en-US" dirty="0" err="1">
                <a:latin typeface="Times New Roman" panose="02020603050405020304" pitchFamily="18" charset="0"/>
                <a:cs typeface="Times New Roman" panose="02020603050405020304" pitchFamily="18" charset="0"/>
              </a:rPr>
              <a:t>colores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Fuentes </a:t>
            </a:r>
            <a:r>
              <a:rPr lang="en-US" dirty="0" err="1">
                <a:latin typeface="Times New Roman" panose="02020603050405020304" pitchFamily="18" charset="0"/>
                <a:cs typeface="Times New Roman" panose="02020603050405020304" pitchFamily="18" charset="0"/>
              </a:rPr>
              <a:t>minerales</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colorantes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biológicos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Pigmentos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la Grecia </a:t>
            </a:r>
            <a:r>
              <a:rPr lang="en-US" dirty="0" err="1">
                <a:latin typeface="Times New Roman" panose="02020603050405020304" pitchFamily="18" charset="0"/>
                <a:cs typeface="Times New Roman" panose="02020603050405020304" pitchFamily="18" charset="0"/>
              </a:rPr>
              <a:t>Minoica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influencia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egipcia</a:t>
            </a:r>
            <a:endParaRPr lang="en-US"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Marcador de contenido 9" descr="Imagen que contiene ropa, sostener, parado, jugador&#10;&#10;Descripción generada automáticamente">
            <a:extLst>
              <a:ext uri="{FF2B5EF4-FFF2-40B4-BE49-F238E27FC236}">
                <a16:creationId xmlns:a16="http://schemas.microsoft.com/office/drawing/2014/main" id="{C90FBA32-788F-B837-CB67-392963F3F23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917"/>
          <a:stretch/>
        </p:blipFill>
        <p:spPr>
          <a:xfrm>
            <a:off x="7612260" y="10"/>
            <a:ext cx="4579739" cy="6857990"/>
          </a:xfrm>
          <a:prstGeom prst="rect">
            <a:avLst/>
          </a:prstGeom>
        </p:spPr>
      </p:pic>
      <p:sp>
        <p:nvSpPr>
          <p:cNvPr id="12" name="CuadroTexto 11">
            <a:extLst>
              <a:ext uri="{FF2B5EF4-FFF2-40B4-BE49-F238E27FC236}">
                <a16:creationId xmlns:a16="http://schemas.microsoft.com/office/drawing/2014/main" id="{A1A9A674-5689-439B-BC3F-34346973CFF2}"/>
              </a:ext>
            </a:extLst>
          </p:cNvPr>
          <p:cNvSpPr txBox="1"/>
          <p:nvPr/>
        </p:nvSpPr>
        <p:spPr>
          <a:xfrm>
            <a:off x="6743581" y="6488856"/>
            <a:ext cx="1280160"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Hebe</a:t>
            </a:r>
          </a:p>
        </p:txBody>
      </p:sp>
    </p:spTree>
    <p:extLst>
      <p:ext uri="{BB962C8B-B14F-4D97-AF65-F5344CB8AC3E}">
        <p14:creationId xmlns:p14="http://schemas.microsoft.com/office/powerpoint/2010/main" val="385276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8C21088-4806-4C88-9695-9D55350DE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9B2DE3-26BB-C2EB-BF85-4BE5A06465D1}"/>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Gama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la paleta de </a:t>
            </a:r>
            <a:r>
              <a:rPr lang="en-US" dirty="0" err="1">
                <a:latin typeface="Times New Roman" panose="02020603050405020304" pitchFamily="18" charset="0"/>
                <a:cs typeface="Times New Roman" panose="02020603050405020304" pitchFamily="18" charset="0"/>
              </a:rPr>
              <a:t>colores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grecorromana</a:t>
            </a:r>
            <a:endParaRPr lang="en-US" dirty="0">
              <a:latin typeface="Times New Roman" panose="02020603050405020304" pitchFamily="18" charset="0"/>
              <a:cs typeface="Times New Roman" panose="02020603050405020304" pitchFamily="18" charset="0"/>
            </a:endParaRPr>
          </a:p>
        </p:txBody>
      </p:sp>
      <p:pic>
        <p:nvPicPr>
          <p:cNvPr id="6" name="Marcador de contenido 5" descr="Imagen que contiene interior, sostener, parado, tabla&#10;&#10;Descripción generada automáticamente">
            <a:extLst>
              <a:ext uri="{FF2B5EF4-FFF2-40B4-BE49-F238E27FC236}">
                <a16:creationId xmlns:a16="http://schemas.microsoft.com/office/drawing/2014/main" id="{87178163-A3EA-8C82-F423-FF42562BD26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640"/>
          <a:stretch/>
        </p:blipFill>
        <p:spPr>
          <a:xfrm>
            <a:off x="-1" y="10"/>
            <a:ext cx="4373546" cy="6857990"/>
          </a:xfrm>
          <a:prstGeom prst="rect">
            <a:avLst/>
          </a:prstGeom>
        </p:spPr>
      </p:pic>
      <p:sp>
        <p:nvSpPr>
          <p:cNvPr id="15" name="Rectangle 14">
            <a:extLst>
              <a:ext uri="{FF2B5EF4-FFF2-40B4-BE49-F238E27FC236}">
                <a16:creationId xmlns:a16="http://schemas.microsoft.com/office/drawing/2014/main" id="{E18464C3-7F82-4B2B-B02C-F38D6946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arcador de contenido 3">
            <a:extLst>
              <a:ext uri="{FF2B5EF4-FFF2-40B4-BE49-F238E27FC236}">
                <a16:creationId xmlns:a16="http://schemas.microsoft.com/office/drawing/2014/main" id="{0A8534ED-9E54-5038-E931-8D95E96DDE3C}"/>
              </a:ext>
            </a:extLst>
          </p:cNvPr>
          <p:cNvSpPr>
            <a:spLocks noGrp="1"/>
          </p:cNvSpPr>
          <p:nvPr>
            <p:ph sz="half" idx="2"/>
          </p:nvPr>
        </p:nvSpPr>
        <p:spPr>
          <a:xfrm>
            <a:off x="5100824" y="2286000"/>
            <a:ext cx="6176776" cy="3581400"/>
          </a:xfrm>
        </p:spPr>
        <p:txBody>
          <a:bodyPr vert="horz" lIns="91440" tIns="45720" rIns="91440" bIns="45720" rtlCol="0">
            <a:normAutofit/>
          </a:bodyPr>
          <a:lstStyle/>
          <a:p>
            <a:r>
              <a:rPr lang="en-US" sz="1600" dirty="0">
                <a:latin typeface="Times New Roman" panose="02020603050405020304" pitchFamily="18" charset="0"/>
                <a:cs typeface="Times New Roman" panose="02020603050405020304" pitchFamily="18" charset="0"/>
              </a:rPr>
              <a:t>El color rojo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Rojo </a:t>
            </a:r>
            <a:r>
              <a:rPr lang="en-US" sz="1600" dirty="0" err="1">
                <a:latin typeface="Times New Roman" panose="02020603050405020304" pitchFamily="18" charset="0"/>
                <a:cs typeface="Times New Roman" panose="02020603050405020304" pitchFamily="18" charset="0"/>
              </a:rPr>
              <a:t>Amarillento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Rojo Brillante,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Bermellón</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Minium</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púrpura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Púrpura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Tiro</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azul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pigmentos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egipcios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verde</a:t>
            </a:r>
            <a:r>
              <a:rPr lang="en-US" sz="1600" dirty="0">
                <a:latin typeface="Times New Roman" panose="02020603050405020304" pitchFamily="18" charset="0"/>
                <a:cs typeface="Times New Roman" panose="02020603050405020304" pitchFamily="18" charset="0"/>
              </a:rPr>
              <a:t>          Verde Grecia</a:t>
            </a:r>
          </a:p>
          <a:p>
            <a:r>
              <a:rPr lang="en-US" sz="1600" dirty="0">
                <a:latin typeface="Times New Roman" panose="02020603050405020304" pitchFamily="18" charset="0"/>
                <a:cs typeface="Times New Roman" panose="02020603050405020304" pitchFamily="18" charset="0"/>
              </a:rPr>
              <a:t>El color Amarillo         </a:t>
            </a:r>
            <a:r>
              <a:rPr lang="en-US" sz="1600" dirty="0" err="1">
                <a:latin typeface="Times New Roman" panose="02020603050405020304" pitchFamily="18" charset="0"/>
                <a:cs typeface="Times New Roman" panose="02020603050405020304" pitchFamily="18" charset="0"/>
              </a:rPr>
              <a:t>Oropimente</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marrón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Ocre</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Marrón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Rojizo</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a:t>
            </a:r>
            <a:r>
              <a:rPr lang="en-US" sz="1600" dirty="0" err="1">
                <a:latin typeface="Times New Roman" panose="02020603050405020304" pitchFamily="18" charset="0"/>
                <a:cs typeface="Times New Roman" panose="02020603050405020304" pitchFamily="18" charset="0"/>
              </a:rPr>
              <a:t>blanco</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 color negro         </a:t>
            </a:r>
            <a:r>
              <a:rPr lang="en-US" sz="1600" dirty="0" err="1">
                <a:latin typeface="Times New Roman" panose="02020603050405020304" pitchFamily="18" charset="0"/>
                <a:cs typeface="Times New Roman" panose="02020603050405020304" pitchFamily="18" charset="0"/>
              </a:rPr>
              <a:t>Negro</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Marfil</a:t>
            </a:r>
            <a:endParaRPr lang="en-US" sz="1600" dirty="0">
              <a:latin typeface="Times New Roman" panose="02020603050405020304" pitchFamily="18" charset="0"/>
              <a:cs typeface="Times New Roman" panose="02020603050405020304" pitchFamily="18" charset="0"/>
            </a:endParaRPr>
          </a:p>
        </p:txBody>
      </p:sp>
      <p:sp>
        <p:nvSpPr>
          <p:cNvPr id="7" name="Flecha: a la derecha 6">
            <a:extLst>
              <a:ext uri="{FF2B5EF4-FFF2-40B4-BE49-F238E27FC236}">
                <a16:creationId xmlns:a16="http://schemas.microsoft.com/office/drawing/2014/main" id="{DA8F2279-378C-BE14-43BE-6A2C27F47885}"/>
              </a:ext>
            </a:extLst>
          </p:cNvPr>
          <p:cNvSpPr/>
          <p:nvPr/>
        </p:nvSpPr>
        <p:spPr>
          <a:xfrm>
            <a:off x="7015491" y="2975263"/>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id="{AF978E02-B174-BB68-CFD0-9840ABC9D730}"/>
              </a:ext>
            </a:extLst>
          </p:cNvPr>
          <p:cNvSpPr/>
          <p:nvPr/>
        </p:nvSpPr>
        <p:spPr>
          <a:xfrm>
            <a:off x="6760267" y="3368387"/>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7DD21B00-2338-6F61-C697-15DD1D0B7324}"/>
              </a:ext>
            </a:extLst>
          </p:cNvPr>
          <p:cNvSpPr/>
          <p:nvPr/>
        </p:nvSpPr>
        <p:spPr>
          <a:xfrm>
            <a:off x="6887879" y="3747653"/>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FEEA2C1A-CEC4-8A76-C5B4-763DC100407B}"/>
              </a:ext>
            </a:extLst>
          </p:cNvPr>
          <p:cNvSpPr/>
          <p:nvPr/>
        </p:nvSpPr>
        <p:spPr>
          <a:xfrm>
            <a:off x="7126870" y="4132117"/>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CE64E1B-81B1-BDA8-5A7B-0C814AA47CC2}"/>
              </a:ext>
            </a:extLst>
          </p:cNvPr>
          <p:cNvSpPr/>
          <p:nvPr/>
        </p:nvSpPr>
        <p:spPr>
          <a:xfrm>
            <a:off x="6999258" y="4516581"/>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157A862F-F5A6-CC12-68BD-46B4CCFAF3AF}"/>
              </a:ext>
            </a:extLst>
          </p:cNvPr>
          <p:cNvSpPr/>
          <p:nvPr/>
        </p:nvSpPr>
        <p:spPr>
          <a:xfrm>
            <a:off x="6871646" y="5285509"/>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15">
            <a:extLst>
              <a:ext uri="{FF2B5EF4-FFF2-40B4-BE49-F238E27FC236}">
                <a16:creationId xmlns:a16="http://schemas.microsoft.com/office/drawing/2014/main" id="{37D603A6-61FB-A0EA-FAA9-B9201D44B8A4}"/>
              </a:ext>
            </a:extLst>
          </p:cNvPr>
          <p:cNvSpPr/>
          <p:nvPr/>
        </p:nvSpPr>
        <p:spPr>
          <a:xfrm>
            <a:off x="6760267" y="2384712"/>
            <a:ext cx="25522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47F47DF7-4AA7-8CC8-B36C-32C67FB043D2}"/>
              </a:ext>
            </a:extLst>
          </p:cNvPr>
          <p:cNvSpPr txBox="1"/>
          <p:nvPr/>
        </p:nvSpPr>
        <p:spPr>
          <a:xfrm>
            <a:off x="4565206" y="6477901"/>
            <a:ext cx="1641764"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Atenea Lemnia</a:t>
            </a:r>
          </a:p>
        </p:txBody>
      </p:sp>
    </p:spTree>
    <p:extLst>
      <p:ext uri="{BB962C8B-B14F-4D97-AF65-F5344CB8AC3E}">
        <p14:creationId xmlns:p14="http://schemas.microsoft.com/office/powerpoint/2010/main" val="220567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EFCEDC-8326-F3DF-67F1-6ADE67C574E5}"/>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dirty="0" err="1">
                <a:latin typeface="Times New Roman" panose="02020603050405020304" pitchFamily="18" charset="0"/>
                <a:cs typeface="Times New Roman" panose="02020603050405020304" pitchFamily="18" charset="0"/>
              </a:rPr>
              <a:t>Cultura</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tradición</a:t>
            </a:r>
            <a:r>
              <a:rPr lang="en-US" dirty="0">
                <a:latin typeface="Times New Roman" panose="02020603050405020304" pitchFamily="18" charset="0"/>
                <a:cs typeface="Times New Roman" panose="02020603050405020304" pitchFamily="18" charset="0"/>
              </a:rPr>
              <a:t> del </a:t>
            </a:r>
            <a:r>
              <a:rPr lang="en-US" dirty="0" err="1">
                <a:latin typeface="Times New Roman" panose="02020603050405020304" pitchFamily="18" charset="0"/>
                <a:cs typeface="Times New Roman" panose="02020603050405020304" pitchFamily="18" charset="0"/>
              </a:rPr>
              <a:t>arte</a:t>
            </a:r>
            <a:endParaRPr lang="en-US"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5215ED53-B82B-57B1-56DC-BF82B7DB40B4}"/>
              </a:ext>
            </a:extLst>
          </p:cNvPr>
          <p:cNvSpPr>
            <a:spLocks noGrp="1"/>
          </p:cNvSpPr>
          <p:nvPr>
            <p:ph sz="half" idx="1"/>
          </p:nvPr>
        </p:nvSpPr>
        <p:spPr>
          <a:xfrm>
            <a:off x="784743" y="2724150"/>
            <a:ext cx="5793475" cy="3581400"/>
          </a:xfrm>
        </p:spPr>
        <p:txBody>
          <a:bodyPr vert="horz" lIns="91440" tIns="45720" rIns="91440" bIns="45720" rtlCol="0">
            <a:normAutofit/>
          </a:bodyPr>
          <a:lstStyle/>
          <a:p>
            <a:r>
              <a:rPr lang="en-US" sz="1800" dirty="0" err="1">
                <a:latin typeface="Times New Roman" panose="02020603050405020304" pitchFamily="18" charset="0"/>
                <a:cs typeface="Times New Roman" panose="02020603050405020304" pitchFamily="18" charset="0"/>
              </a:rPr>
              <a:t>Influencia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egipcia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 la Grecia </a:t>
            </a:r>
            <a:r>
              <a:rPr lang="en-US" sz="1800" dirty="0" err="1">
                <a:latin typeface="Times New Roman" panose="02020603050405020304" pitchFamily="18" charset="0"/>
                <a:cs typeface="Times New Roman" panose="02020603050405020304" pitchFamily="18" charset="0"/>
              </a:rPr>
              <a:t>Minoica</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Polignoto</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Tasos</a:t>
            </a:r>
            <a:r>
              <a:rPr lang="en-US" sz="1800" dirty="0">
                <a:latin typeface="Times New Roman" panose="02020603050405020304" pitchFamily="18" charset="0"/>
                <a:cs typeface="Times New Roman" panose="02020603050405020304" pitchFamily="18" charset="0"/>
              </a:rPr>
              <a:t>: Técnica de </a:t>
            </a:r>
            <a:r>
              <a:rPr lang="en-US" sz="1800" dirty="0" err="1">
                <a:latin typeface="Times New Roman" panose="02020603050405020304" pitchFamily="18" charset="0"/>
                <a:cs typeface="Times New Roman" panose="02020603050405020304" pitchFamily="18" charset="0"/>
              </a:rPr>
              <a:t>los</a:t>
            </a:r>
            <a:r>
              <a:rPr lang="en-US" sz="1800" dirty="0">
                <a:latin typeface="Times New Roman" panose="02020603050405020304" pitchFamily="18" charset="0"/>
                <a:cs typeface="Times New Roman" panose="02020603050405020304" pitchFamily="18" charset="0"/>
              </a:rPr>
              <a:t> Cuatro </a:t>
            </a:r>
            <a:r>
              <a:rPr lang="en-US" sz="1800" dirty="0" err="1">
                <a:latin typeface="Times New Roman" panose="02020603050405020304" pitchFamily="18" charset="0"/>
                <a:cs typeface="Times New Roman" panose="02020603050405020304" pitchFamily="18" charset="0"/>
              </a:rPr>
              <a:t>Colores</a:t>
            </a:r>
            <a:endParaRPr lang="en-US" sz="1800"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Tintes</a:t>
            </a:r>
            <a:r>
              <a:rPr lang="en-US" sz="1800" dirty="0">
                <a:latin typeface="Times New Roman" panose="02020603050405020304" pitchFamily="18" charset="0"/>
                <a:cs typeface="Times New Roman" panose="02020603050405020304" pitchFamily="18" charset="0"/>
              </a:rPr>
              <a:t> para </a:t>
            </a:r>
            <a:r>
              <a:rPr lang="en-US" sz="1800" dirty="0" err="1">
                <a:latin typeface="Times New Roman" panose="02020603050405020304" pitchFamily="18" charset="0"/>
                <a:cs typeface="Times New Roman" panose="02020603050405020304" pitchFamily="18" charset="0"/>
              </a:rPr>
              <a:t>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pelo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 Grecia y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 Roma</a:t>
            </a:r>
          </a:p>
          <a:p>
            <a:r>
              <a:rPr lang="en-US" sz="1800" dirty="0" err="1">
                <a:latin typeface="Times New Roman" panose="02020603050405020304" pitchFamily="18" charset="0"/>
                <a:cs typeface="Times New Roman" panose="02020603050405020304" pitchFamily="18" charset="0"/>
              </a:rPr>
              <a:t>Influencia</a:t>
            </a:r>
            <a:r>
              <a:rPr lang="en-US" sz="1800" dirty="0">
                <a:latin typeface="Times New Roman" panose="02020603050405020304" pitchFamily="18" charset="0"/>
                <a:cs typeface="Times New Roman" panose="02020603050405020304" pitchFamily="18" charset="0"/>
              </a:rPr>
              <a:t> y </a:t>
            </a:r>
            <a:r>
              <a:rPr lang="en-US" sz="1800" dirty="0" err="1">
                <a:latin typeface="Times New Roman" panose="02020603050405020304" pitchFamily="18" charset="0"/>
                <a:cs typeface="Times New Roman" panose="02020603050405020304" pitchFamily="18" charset="0"/>
              </a:rPr>
              <a:t>tradición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artística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griega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 Roma</a:t>
            </a:r>
          </a:p>
          <a:p>
            <a:r>
              <a:rPr lang="en-US" sz="1800" dirty="0" err="1">
                <a:latin typeface="Times New Roman" panose="02020603050405020304" pitchFamily="18" charset="0"/>
                <a:cs typeface="Times New Roman" panose="02020603050405020304" pitchFamily="18" charset="0"/>
              </a:rPr>
              <a:t>Avances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técnica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artística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tabla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encausto</a:t>
            </a:r>
            <a:r>
              <a:rPr lang="en-US" sz="1800" dirty="0">
                <a:latin typeface="Times New Roman" panose="02020603050405020304" pitchFamily="18" charset="0"/>
                <a:cs typeface="Times New Roman" panose="02020603050405020304" pitchFamily="18" charset="0"/>
              </a:rPr>
              <a:t> y fresco</a:t>
            </a:r>
          </a:p>
          <a:p>
            <a:r>
              <a:rPr lang="en-US" sz="1800" dirty="0" err="1">
                <a:latin typeface="Times New Roman" panose="02020603050405020304" pitchFamily="18" charset="0"/>
                <a:cs typeface="Times New Roman" panose="02020603050405020304" pitchFamily="18" charset="0"/>
              </a:rPr>
              <a:t>Intenciones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sociales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mediante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arte</a:t>
            </a:r>
            <a:r>
              <a:rPr lang="en-US" sz="1800" dirty="0">
                <a:latin typeface="Times New Roman" panose="02020603050405020304" pitchFamily="18" charset="0"/>
                <a:cs typeface="Times New Roman" panose="02020603050405020304" pitchFamily="18" charset="0"/>
              </a:rPr>
              <a:t>: Sociedad </a:t>
            </a:r>
            <a:r>
              <a:rPr lang="en-US" sz="1800" dirty="0" err="1">
                <a:latin typeface="Times New Roman" panose="02020603050405020304" pitchFamily="18" charset="0"/>
                <a:cs typeface="Times New Roman" panose="02020603050405020304" pitchFamily="18" charset="0"/>
              </a:rPr>
              <a:t>romana</a:t>
            </a: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Marcador de contenido 5" descr="Mapa&#10;&#10;Descripción generada automáticamente con confianza baja">
            <a:extLst>
              <a:ext uri="{FF2B5EF4-FFF2-40B4-BE49-F238E27FC236}">
                <a16:creationId xmlns:a16="http://schemas.microsoft.com/office/drawing/2014/main" id="{ACC51B32-2121-45A1-B399-CA57E712101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389" r="6611"/>
          <a:stretch/>
        </p:blipFill>
        <p:spPr>
          <a:xfrm>
            <a:off x="7612260" y="10"/>
            <a:ext cx="4579739" cy="6857990"/>
          </a:xfrm>
          <a:prstGeom prst="rect">
            <a:avLst/>
          </a:prstGeom>
        </p:spPr>
      </p:pic>
      <p:sp>
        <p:nvSpPr>
          <p:cNvPr id="8" name="CuadroTexto 7">
            <a:extLst>
              <a:ext uri="{FF2B5EF4-FFF2-40B4-BE49-F238E27FC236}">
                <a16:creationId xmlns:a16="http://schemas.microsoft.com/office/drawing/2014/main" id="{20C1DCF2-BE40-D3D0-A83A-668079AD3137}"/>
              </a:ext>
            </a:extLst>
          </p:cNvPr>
          <p:cNvSpPr txBox="1"/>
          <p:nvPr/>
        </p:nvSpPr>
        <p:spPr>
          <a:xfrm>
            <a:off x="4177145" y="6488668"/>
            <a:ext cx="3320816"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Pintura mural Minoica en Cnosos</a:t>
            </a:r>
          </a:p>
        </p:txBody>
      </p:sp>
    </p:spTree>
    <p:extLst>
      <p:ext uri="{BB962C8B-B14F-4D97-AF65-F5344CB8AC3E}">
        <p14:creationId xmlns:p14="http://schemas.microsoft.com/office/powerpoint/2010/main" val="205949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CDA3057D-F517-E9F3-DE31-56026CF869E3}"/>
              </a:ext>
            </a:extLst>
          </p:cNvPr>
          <p:cNvSpPr>
            <a:spLocks noGrp="1"/>
          </p:cNvSpPr>
          <p:nvPr>
            <p:ph type="title"/>
          </p:nvPr>
        </p:nvSpPr>
        <p:spPr>
          <a:xfrm>
            <a:off x="7860667" y="685800"/>
            <a:ext cx="3656419" cy="1485900"/>
          </a:xfrm>
        </p:spPr>
        <p:txBody>
          <a:bodyPr vert="horz" lIns="91440" tIns="45720" rIns="91440" bIns="45720" rtlCol="0" anchor="t">
            <a:normAutofit fontScale="90000"/>
          </a:bodyPr>
          <a:lstStyle/>
          <a:p>
            <a:r>
              <a:rPr lang="en-US" sz="3600" dirty="0" err="1">
                <a:latin typeface="Times New Roman" panose="02020603050405020304" pitchFamily="18" charset="0"/>
                <a:cs typeface="Times New Roman" panose="02020603050405020304" pitchFamily="18" charset="0"/>
              </a:rPr>
              <a:t>Influencia</a:t>
            </a:r>
            <a:r>
              <a:rPr lang="en-US" sz="3600" dirty="0">
                <a:latin typeface="Times New Roman" panose="02020603050405020304" pitchFamily="18" charset="0"/>
                <a:cs typeface="Times New Roman" panose="02020603050405020304" pitchFamily="18" charset="0"/>
              </a:rPr>
              <a:t> y </a:t>
            </a:r>
            <a:r>
              <a:rPr lang="en-US" sz="3600" dirty="0" err="1">
                <a:latin typeface="Times New Roman" panose="02020603050405020304" pitchFamily="18" charset="0"/>
                <a:cs typeface="Times New Roman" panose="02020603050405020304" pitchFamily="18" charset="0"/>
              </a:rPr>
              <a:t>tradición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artística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griega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en</a:t>
            </a:r>
            <a:r>
              <a:rPr lang="en-US" sz="3600" dirty="0">
                <a:latin typeface="Times New Roman" panose="02020603050405020304" pitchFamily="18" charset="0"/>
                <a:cs typeface="Times New Roman" panose="02020603050405020304" pitchFamily="18" charset="0"/>
              </a:rPr>
              <a:t> Roma</a:t>
            </a:r>
          </a:p>
        </p:txBody>
      </p:sp>
      <p:sp>
        <p:nvSpPr>
          <p:cNvPr id="13" name="Rectangle 12">
            <a:extLst>
              <a:ext uri="{FF2B5EF4-FFF2-40B4-BE49-F238E27FC236}">
                <a16:creationId xmlns:a16="http://schemas.microsoft.com/office/drawing/2014/main" id="{5A4829B7-47EE-4685-ADC0-DE464C22A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Marcador de contenido 5" descr="Un dibujo de una persona&#10;&#10;Descripción generada automáticamente con confianza baja">
            <a:extLst>
              <a:ext uri="{FF2B5EF4-FFF2-40B4-BE49-F238E27FC236}">
                <a16:creationId xmlns:a16="http://schemas.microsoft.com/office/drawing/2014/main" id="{18067F27-B7C6-19ED-6938-EB5EA39B91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561" y="947275"/>
            <a:ext cx="6517065" cy="4643408"/>
          </a:xfrm>
          <a:prstGeom prst="rect">
            <a:avLst/>
          </a:prstGeom>
        </p:spPr>
      </p:pic>
      <p:sp>
        <p:nvSpPr>
          <p:cNvPr id="4" name="Marcador de contenido 3">
            <a:extLst>
              <a:ext uri="{FF2B5EF4-FFF2-40B4-BE49-F238E27FC236}">
                <a16:creationId xmlns:a16="http://schemas.microsoft.com/office/drawing/2014/main" id="{86081D69-04B9-DB62-B55B-9A7929FB9870}"/>
              </a:ext>
            </a:extLst>
          </p:cNvPr>
          <p:cNvSpPr>
            <a:spLocks noGrp="1"/>
          </p:cNvSpPr>
          <p:nvPr>
            <p:ph sz="half" idx="2"/>
          </p:nvPr>
        </p:nvSpPr>
        <p:spPr>
          <a:xfrm>
            <a:off x="7860667" y="3106396"/>
            <a:ext cx="3656419" cy="1143000"/>
          </a:xfrm>
        </p:spPr>
        <p:txBody>
          <a:bodyPr vert="horz" lIns="91440" tIns="45720" rIns="91440" bIns="45720" rtlCol="0">
            <a:normAutofit/>
          </a:bodyPr>
          <a:lstStyle/>
          <a:p>
            <a:r>
              <a:rPr lang="en-US" sz="1600" dirty="0">
                <a:latin typeface="Times New Roman" panose="02020603050405020304" pitchFamily="18" charset="0"/>
                <a:cs typeface="Times New Roman" panose="02020603050405020304" pitchFamily="18" charset="0"/>
              </a:rPr>
              <a:t>“En la </a:t>
            </a:r>
            <a:r>
              <a:rPr lang="en-US" sz="1600" dirty="0" err="1">
                <a:latin typeface="Times New Roman" panose="02020603050405020304" pitchFamily="18" charset="0"/>
                <a:cs typeface="Times New Roman" panose="02020603050405020304" pitchFamily="18" charset="0"/>
              </a:rPr>
              <a:t>segunda</a:t>
            </a:r>
            <a:r>
              <a:rPr lang="en-US" sz="1600" dirty="0">
                <a:latin typeface="Times New Roman" panose="02020603050405020304" pitchFamily="18" charset="0"/>
                <a:cs typeface="Times New Roman" panose="02020603050405020304" pitchFamily="18" charset="0"/>
              </a:rPr>
              <a:t> Guerra </a:t>
            </a:r>
            <a:r>
              <a:rPr lang="en-US" sz="1600" dirty="0" err="1">
                <a:latin typeface="Times New Roman" panose="02020603050405020304" pitchFamily="18" charset="0"/>
                <a:cs typeface="Times New Roman" panose="02020603050405020304" pitchFamily="18" charset="0"/>
              </a:rPr>
              <a:t>Púnica</a:t>
            </a:r>
            <a:r>
              <a:rPr lang="en-US" sz="1600" dirty="0">
                <a:latin typeface="Times New Roman" panose="02020603050405020304" pitchFamily="18" charset="0"/>
                <a:cs typeface="Times New Roman" panose="02020603050405020304" pitchFamily="18" charset="0"/>
              </a:rPr>
              <a:t> la Musa, con paso </a:t>
            </a:r>
            <a:r>
              <a:rPr lang="en-US" sz="1600" dirty="0" err="1">
                <a:latin typeface="Times New Roman" panose="02020603050405020304" pitchFamily="18" charset="0"/>
                <a:cs typeface="Times New Roman" panose="02020603050405020304" pitchFamily="18" charset="0"/>
              </a:rPr>
              <a:t>veloz</a:t>
            </a:r>
            <a:r>
              <a:rPr lang="en-US" sz="1600" dirty="0">
                <a:latin typeface="Times New Roman" panose="02020603050405020304" pitchFamily="18" charset="0"/>
                <a:cs typeface="Times New Roman" panose="02020603050405020304" pitchFamily="18" charset="0"/>
              </a:rPr>
              <a:t>, se introduce </a:t>
            </a:r>
            <a:r>
              <a:rPr lang="en-US" sz="1600" dirty="0" err="1">
                <a:latin typeface="Times New Roman" panose="02020603050405020304" pitchFamily="18" charset="0"/>
                <a:cs typeface="Times New Roman" panose="02020603050405020304" pitchFamily="18" charset="0"/>
              </a:rPr>
              <a:t>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belicoso</a:t>
            </a:r>
            <a:r>
              <a:rPr lang="en-US" sz="1600" dirty="0">
                <a:latin typeface="Times New Roman" panose="02020603050405020304" pitchFamily="18" charset="0"/>
                <a:cs typeface="Times New Roman" panose="02020603050405020304" pitchFamily="18" charset="0"/>
              </a:rPr>
              <a:t> pueblo </a:t>
            </a:r>
            <a:r>
              <a:rPr lang="en-US" sz="1600" dirty="0" err="1">
                <a:latin typeface="Times New Roman" panose="02020603050405020304" pitchFamily="18" charset="0"/>
                <a:cs typeface="Times New Roman" panose="02020603050405020304" pitchFamily="18" charset="0"/>
              </a:rPr>
              <a:t>romano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todavía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salvaje</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Porcio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Licinio</a:t>
            </a:r>
            <a:endParaRPr lang="en-US" sz="16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A06C8E98-F9AA-1DDB-B003-CB34F7FB6049}"/>
              </a:ext>
            </a:extLst>
          </p:cNvPr>
          <p:cNvSpPr txBox="1"/>
          <p:nvPr/>
        </p:nvSpPr>
        <p:spPr>
          <a:xfrm>
            <a:off x="2267844" y="5590683"/>
            <a:ext cx="4031673"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Pan y Hermafrodito, fresco en Pompeya</a:t>
            </a:r>
          </a:p>
        </p:txBody>
      </p:sp>
    </p:spTree>
    <p:extLst>
      <p:ext uri="{BB962C8B-B14F-4D97-AF65-F5344CB8AC3E}">
        <p14:creationId xmlns:p14="http://schemas.microsoft.com/office/powerpoint/2010/main" val="3344070723"/>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emplate>TM10001105[[fn=Recorte]]</Template>
  <TotalTime>153</TotalTime>
  <Words>1006</Words>
  <Application>Microsoft Office PowerPoint</Application>
  <PresentationFormat>Panorámica</PresentationFormat>
  <Paragraphs>89</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Calibri</vt:lpstr>
      <vt:lpstr>Franklin Gothic Book</vt:lpstr>
      <vt:lpstr>Times New Roman</vt:lpstr>
      <vt:lpstr>Recorte</vt:lpstr>
      <vt:lpstr>Los tintes en la  antigüedad clásica</vt:lpstr>
      <vt:lpstr>Índice</vt:lpstr>
      <vt:lpstr>El origen de los pigmentos</vt:lpstr>
      <vt:lpstr>Los primeros pigmentos: El Antiguo Egipto</vt:lpstr>
      <vt:lpstr>Los seis colores de Egipto </vt:lpstr>
      <vt:lpstr>La paleta de colores de la época grecorromana</vt:lpstr>
      <vt:lpstr>Gama en la paleta de colores grecorromana</vt:lpstr>
      <vt:lpstr>Cultura y tradición del arte</vt:lpstr>
      <vt:lpstr>Influencia y tradición artística griega en Roma</vt:lpstr>
      <vt:lpstr>Intenciones sociales mediante el arte: Sociedad romana</vt:lpstr>
      <vt:lpstr>Intenciones sociales mediante el arte: Sociedad romana</vt:lpstr>
      <vt:lpstr>Intenciones sociales mediante el arte: Sociedad romana</vt:lpstr>
      <vt:lpstr>Bibliografía</vt:lpstr>
      <vt:lpstr>Bibliografía</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tintes en la  antigua grecia</dc:title>
  <dc:creator>l Sphinx l</dc:creator>
  <cp:lastModifiedBy>l Sphinx l</cp:lastModifiedBy>
  <cp:revision>49</cp:revision>
  <dcterms:created xsi:type="dcterms:W3CDTF">2023-03-05T11:51:01Z</dcterms:created>
  <dcterms:modified xsi:type="dcterms:W3CDTF">2023-04-29T13:21:37Z</dcterms:modified>
</cp:coreProperties>
</file>