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6" r:id="rId1"/>
  </p:sldMasterIdLst>
  <p:notesMasterIdLst>
    <p:notesMasterId r:id="rId33"/>
  </p:notesMasterIdLst>
  <p:sldIdLst>
    <p:sldId id="256" r:id="rId2"/>
    <p:sldId id="257" r:id="rId3"/>
    <p:sldId id="258" r:id="rId4"/>
    <p:sldId id="259" r:id="rId5"/>
    <p:sldId id="260" r:id="rId6"/>
    <p:sldId id="261" r:id="rId7"/>
    <p:sldId id="262" r:id="rId8"/>
    <p:sldId id="263" r:id="rId9"/>
    <p:sldId id="264" r:id="rId10"/>
    <p:sldId id="265" r:id="rId11"/>
    <p:sldId id="284" r:id="rId12"/>
    <p:sldId id="285" r:id="rId13"/>
    <p:sldId id="286" r:id="rId14"/>
    <p:sldId id="287" r:id="rId15"/>
    <p:sldId id="288" r:id="rId16"/>
    <p:sldId id="267" r:id="rId17"/>
    <p:sldId id="283" r:id="rId18"/>
    <p:sldId id="269" r:id="rId19"/>
    <p:sldId id="270" r:id="rId20"/>
    <p:sldId id="271" r:id="rId21"/>
    <p:sldId id="272" r:id="rId22"/>
    <p:sldId id="273" r:id="rId23"/>
    <p:sldId id="274" r:id="rId24"/>
    <p:sldId id="289" r:id="rId25"/>
    <p:sldId id="275" r:id="rId26"/>
    <p:sldId id="276" r:id="rId27"/>
    <p:sldId id="277" r:id="rId28"/>
    <p:sldId id="278" r:id="rId29"/>
    <p:sldId id="279" r:id="rId30"/>
    <p:sldId id="280" r:id="rId31"/>
    <p:sldId id="282"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B67D"/>
    <a:srgbClr val="ED9A3D"/>
    <a:srgbClr val="FEFF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774"/>
    <p:restoredTop sz="94687"/>
  </p:normalViewPr>
  <p:slideViewPr>
    <p:cSldViewPr snapToGrid="0" snapToObjects="1">
      <p:cViewPr varScale="1">
        <p:scale>
          <a:sx n="74" d="100"/>
          <a:sy n="74" d="100"/>
        </p:scale>
        <p:origin x="208" y="8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F6B681-B96C-4A49-9C3A-716A58CAE0A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E78689A7-6646-40CF-A99C-2354D6C15746}">
      <dgm:prSet/>
      <dgm:spPr/>
      <dgm:t>
        <a:bodyPr/>
        <a:lstStyle/>
        <a:p>
          <a:r>
            <a:rPr lang="es-ES" b="1" baseline="0"/>
            <a:t>RELIGIÓN:</a:t>
          </a:r>
          <a:endParaRPr lang="en-US"/>
        </a:p>
      </dgm:t>
    </dgm:pt>
    <dgm:pt modelId="{9165C7C2-C4DF-4118-8152-E19EBBC3541E}" type="parTrans" cxnId="{D48D5D64-5DBB-41B7-86E3-C20E9D865103}">
      <dgm:prSet/>
      <dgm:spPr/>
      <dgm:t>
        <a:bodyPr/>
        <a:lstStyle/>
        <a:p>
          <a:endParaRPr lang="en-US"/>
        </a:p>
      </dgm:t>
    </dgm:pt>
    <dgm:pt modelId="{528174C0-9BE0-4F5D-9CAA-25C508CD83F7}" type="sibTrans" cxnId="{D48D5D64-5DBB-41B7-86E3-C20E9D865103}">
      <dgm:prSet/>
      <dgm:spPr/>
      <dgm:t>
        <a:bodyPr/>
        <a:lstStyle/>
        <a:p>
          <a:endParaRPr lang="en-US"/>
        </a:p>
      </dgm:t>
    </dgm:pt>
    <dgm:pt modelId="{97CE18E0-0E4C-42CD-9140-A71093B28890}">
      <dgm:prSet/>
      <dgm:spPr/>
      <dgm:t>
        <a:bodyPr/>
        <a:lstStyle/>
        <a:p>
          <a:r>
            <a:rPr lang="en-US" dirty="0"/>
            <a:t>SUPERSTICIÓN:</a:t>
          </a:r>
        </a:p>
      </dgm:t>
    </dgm:pt>
    <dgm:pt modelId="{55D67E50-1477-4DFE-AFC2-82C5415CC11B}" type="parTrans" cxnId="{855C64F7-C353-47CF-8A7B-9BE4DD275F47}">
      <dgm:prSet/>
      <dgm:spPr/>
      <dgm:t>
        <a:bodyPr/>
        <a:lstStyle/>
        <a:p>
          <a:endParaRPr lang="en-US"/>
        </a:p>
      </dgm:t>
    </dgm:pt>
    <dgm:pt modelId="{FF969E9B-56FE-48C8-9A66-1C618B740D01}" type="sibTrans" cxnId="{855C64F7-C353-47CF-8A7B-9BE4DD275F47}">
      <dgm:prSet/>
      <dgm:spPr/>
      <dgm:t>
        <a:bodyPr/>
        <a:lstStyle/>
        <a:p>
          <a:endParaRPr lang="en-US"/>
        </a:p>
      </dgm:t>
    </dgm:pt>
    <dgm:pt modelId="{51F3B9D5-5965-884B-9E28-4473A2375007}">
      <dgm:prSet/>
      <dgm:spPr/>
      <dgm:t>
        <a:bodyPr/>
        <a:lstStyle/>
        <a:p>
          <a:r>
            <a:rPr lang="es-ES" b="0" baseline="0" dirty="0"/>
            <a:t>Introducción</a:t>
          </a:r>
          <a:endParaRPr lang="es-ES" b="0" dirty="0"/>
        </a:p>
      </dgm:t>
    </dgm:pt>
    <dgm:pt modelId="{24BD5BDA-8F1B-834D-A6C4-2C0BB9DB1278}" type="parTrans" cxnId="{67AB857C-9C06-D84D-82D9-026F6C8BC92C}">
      <dgm:prSet/>
      <dgm:spPr/>
      <dgm:t>
        <a:bodyPr/>
        <a:lstStyle/>
        <a:p>
          <a:endParaRPr lang="es-ES"/>
        </a:p>
      </dgm:t>
    </dgm:pt>
    <dgm:pt modelId="{86A66765-A28F-544C-9A94-E3486A54ABB7}" type="sibTrans" cxnId="{67AB857C-9C06-D84D-82D9-026F6C8BC92C}">
      <dgm:prSet/>
      <dgm:spPr/>
      <dgm:t>
        <a:bodyPr/>
        <a:lstStyle/>
        <a:p>
          <a:endParaRPr lang="es-ES"/>
        </a:p>
      </dgm:t>
    </dgm:pt>
    <dgm:pt modelId="{B7432625-14E2-F34C-97D1-31BAB5812084}">
      <dgm:prSet/>
      <dgm:spPr/>
      <dgm:t>
        <a:bodyPr/>
        <a:lstStyle/>
        <a:p>
          <a:r>
            <a:rPr lang="es-ES" dirty="0"/>
            <a:t>Cronología</a:t>
          </a:r>
        </a:p>
      </dgm:t>
    </dgm:pt>
    <dgm:pt modelId="{65844506-2AC1-4046-9185-74F5D202FC9B}" type="parTrans" cxnId="{A22E733A-1176-F341-8E4F-AAAA87F306ED}">
      <dgm:prSet/>
      <dgm:spPr/>
      <dgm:t>
        <a:bodyPr/>
        <a:lstStyle/>
        <a:p>
          <a:endParaRPr lang="es-ES"/>
        </a:p>
      </dgm:t>
    </dgm:pt>
    <dgm:pt modelId="{61158932-0911-C044-9135-AF2D03AEBBA8}" type="sibTrans" cxnId="{A22E733A-1176-F341-8E4F-AAAA87F306ED}">
      <dgm:prSet/>
      <dgm:spPr/>
      <dgm:t>
        <a:bodyPr/>
        <a:lstStyle/>
        <a:p>
          <a:endParaRPr lang="es-ES"/>
        </a:p>
      </dgm:t>
    </dgm:pt>
    <dgm:pt modelId="{24069014-8AF0-584F-BD9D-BFE522051E5A}">
      <dgm:prSet/>
      <dgm:spPr/>
      <dgm:t>
        <a:bodyPr/>
        <a:lstStyle/>
        <a:p>
          <a:r>
            <a:rPr lang="es-ES" dirty="0"/>
            <a:t>Dioses griegos. Creación del universo</a:t>
          </a:r>
        </a:p>
      </dgm:t>
    </dgm:pt>
    <dgm:pt modelId="{38F9220A-8233-2C41-B4DD-73F08B94D1C9}" type="parTrans" cxnId="{4D03ABC4-DEAC-9E41-A71E-BB9D2CFFF09A}">
      <dgm:prSet/>
      <dgm:spPr/>
      <dgm:t>
        <a:bodyPr/>
        <a:lstStyle/>
        <a:p>
          <a:endParaRPr lang="es-ES"/>
        </a:p>
      </dgm:t>
    </dgm:pt>
    <dgm:pt modelId="{BDF72B89-A951-C042-9560-428ABBD50C4F}" type="sibTrans" cxnId="{4D03ABC4-DEAC-9E41-A71E-BB9D2CFFF09A}">
      <dgm:prSet/>
      <dgm:spPr/>
      <dgm:t>
        <a:bodyPr/>
        <a:lstStyle/>
        <a:p>
          <a:endParaRPr lang="es-ES"/>
        </a:p>
      </dgm:t>
    </dgm:pt>
    <dgm:pt modelId="{53D4693A-2B2E-504C-8EA9-E40A6DC28B9A}">
      <dgm:prSet/>
      <dgm:spPr/>
      <dgm:t>
        <a:bodyPr/>
        <a:lstStyle/>
        <a:p>
          <a:r>
            <a:rPr lang="es-ES" dirty="0"/>
            <a:t>Religión olímpica</a:t>
          </a:r>
        </a:p>
      </dgm:t>
    </dgm:pt>
    <dgm:pt modelId="{41D32387-81D6-A544-B2C7-1B6587A00B2F}" type="parTrans" cxnId="{2BC861B6-6242-5147-813D-B40884F740AB}">
      <dgm:prSet/>
      <dgm:spPr/>
      <dgm:t>
        <a:bodyPr/>
        <a:lstStyle/>
        <a:p>
          <a:endParaRPr lang="es-ES"/>
        </a:p>
      </dgm:t>
    </dgm:pt>
    <dgm:pt modelId="{7E9EE86D-284E-5C49-B8A5-1A041D96722D}" type="sibTrans" cxnId="{2BC861B6-6242-5147-813D-B40884F740AB}">
      <dgm:prSet/>
      <dgm:spPr/>
      <dgm:t>
        <a:bodyPr/>
        <a:lstStyle/>
        <a:p>
          <a:endParaRPr lang="es-ES"/>
        </a:p>
      </dgm:t>
    </dgm:pt>
    <dgm:pt modelId="{421E2902-8BA4-1649-8660-E44D984B49EF}">
      <dgm:prSet/>
      <dgm:spPr/>
      <dgm:t>
        <a:bodyPr/>
        <a:lstStyle/>
        <a:p>
          <a:r>
            <a:rPr lang="es-ES" dirty="0"/>
            <a:t>Religión mistérica</a:t>
          </a:r>
        </a:p>
      </dgm:t>
    </dgm:pt>
    <dgm:pt modelId="{180E0C57-0AE0-3742-934B-4C1645518409}" type="parTrans" cxnId="{7CD1B87C-117F-EB4B-8E55-393DEA1467E2}">
      <dgm:prSet/>
      <dgm:spPr/>
      <dgm:t>
        <a:bodyPr/>
        <a:lstStyle/>
        <a:p>
          <a:endParaRPr lang="es-ES"/>
        </a:p>
      </dgm:t>
    </dgm:pt>
    <dgm:pt modelId="{5B330550-BF02-2F48-AD12-341C7722087D}" type="sibTrans" cxnId="{7CD1B87C-117F-EB4B-8E55-393DEA1467E2}">
      <dgm:prSet/>
      <dgm:spPr/>
      <dgm:t>
        <a:bodyPr/>
        <a:lstStyle/>
        <a:p>
          <a:endParaRPr lang="es-ES"/>
        </a:p>
      </dgm:t>
    </dgm:pt>
    <dgm:pt modelId="{A6A745B5-1F7E-1E44-8984-5212F58C5BFE}">
      <dgm:prSet/>
      <dgm:spPr/>
      <dgm:t>
        <a:bodyPr/>
        <a:lstStyle/>
        <a:p>
          <a:r>
            <a:rPr lang="es-ES" dirty="0"/>
            <a:t>Comunicación con los dioses</a:t>
          </a:r>
        </a:p>
      </dgm:t>
    </dgm:pt>
    <dgm:pt modelId="{B5E56F16-C781-DE45-BA43-D6AE125F9355}" type="parTrans" cxnId="{AEFADDE6-E83F-CD46-A269-1DF687A0C60B}">
      <dgm:prSet/>
      <dgm:spPr/>
      <dgm:t>
        <a:bodyPr/>
        <a:lstStyle/>
        <a:p>
          <a:endParaRPr lang="es-ES"/>
        </a:p>
      </dgm:t>
    </dgm:pt>
    <dgm:pt modelId="{EDB25938-4511-2948-ABA9-11C04403F8F1}" type="sibTrans" cxnId="{AEFADDE6-E83F-CD46-A269-1DF687A0C60B}">
      <dgm:prSet/>
      <dgm:spPr/>
      <dgm:t>
        <a:bodyPr/>
        <a:lstStyle/>
        <a:p>
          <a:endParaRPr lang="es-ES"/>
        </a:p>
      </dgm:t>
    </dgm:pt>
    <dgm:pt modelId="{21F02387-BC43-EA44-8567-D4B6F55ECCF3}">
      <dgm:prSet/>
      <dgm:spPr/>
      <dgm:t>
        <a:bodyPr/>
        <a:lstStyle/>
        <a:p>
          <a:r>
            <a:rPr lang="es-ES" dirty="0"/>
            <a:t>Culto en la actualidad</a:t>
          </a:r>
        </a:p>
      </dgm:t>
    </dgm:pt>
    <dgm:pt modelId="{F0ED684D-4838-FB4C-A1FA-5F80E7897174}" type="parTrans" cxnId="{0033A963-71E8-584B-926C-D85B1C9932D7}">
      <dgm:prSet/>
      <dgm:spPr/>
      <dgm:t>
        <a:bodyPr/>
        <a:lstStyle/>
        <a:p>
          <a:endParaRPr lang="es-ES"/>
        </a:p>
      </dgm:t>
    </dgm:pt>
    <dgm:pt modelId="{8CC41FE7-EEB2-2345-9970-5F3965F12DBD}" type="sibTrans" cxnId="{0033A963-71E8-584B-926C-D85B1C9932D7}">
      <dgm:prSet/>
      <dgm:spPr/>
      <dgm:t>
        <a:bodyPr/>
        <a:lstStyle/>
        <a:p>
          <a:endParaRPr lang="es-ES"/>
        </a:p>
      </dgm:t>
    </dgm:pt>
    <dgm:pt modelId="{4B533852-C594-9046-A87C-ABEB8475C51D}">
      <dgm:prSet/>
      <dgm:spPr/>
      <dgm:t>
        <a:bodyPr/>
        <a:lstStyle/>
        <a:p>
          <a:r>
            <a:rPr lang="es-ES" dirty="0"/>
            <a:t>Introducción</a:t>
          </a:r>
        </a:p>
      </dgm:t>
    </dgm:pt>
    <dgm:pt modelId="{FF02A4DE-89AE-4F44-88B2-45AD44D5BB97}" type="parTrans" cxnId="{01DFFC8F-8948-0A4A-9889-6600AFC69586}">
      <dgm:prSet/>
      <dgm:spPr/>
      <dgm:t>
        <a:bodyPr/>
        <a:lstStyle/>
        <a:p>
          <a:endParaRPr lang="es-ES"/>
        </a:p>
      </dgm:t>
    </dgm:pt>
    <dgm:pt modelId="{981A8EDD-CAE1-5442-8741-65DBD2F99355}" type="sibTrans" cxnId="{01DFFC8F-8948-0A4A-9889-6600AFC69586}">
      <dgm:prSet/>
      <dgm:spPr/>
      <dgm:t>
        <a:bodyPr/>
        <a:lstStyle/>
        <a:p>
          <a:endParaRPr lang="es-ES"/>
        </a:p>
      </dgm:t>
    </dgm:pt>
    <dgm:pt modelId="{F2C3D569-94BD-CE46-B1A9-547B559A154D}">
      <dgm:prSet/>
      <dgm:spPr/>
      <dgm:t>
        <a:bodyPr/>
        <a:lstStyle/>
        <a:p>
          <a:r>
            <a:rPr lang="es-ES" dirty="0"/>
            <a:t>Oráculos</a:t>
          </a:r>
        </a:p>
      </dgm:t>
    </dgm:pt>
    <dgm:pt modelId="{B12D18CB-3CBC-4741-842F-8C2E7BF7F31F}" type="parTrans" cxnId="{623C5834-DA23-9544-B8E5-D7E2C07DB289}">
      <dgm:prSet/>
      <dgm:spPr/>
      <dgm:t>
        <a:bodyPr/>
        <a:lstStyle/>
        <a:p>
          <a:endParaRPr lang="es-ES"/>
        </a:p>
      </dgm:t>
    </dgm:pt>
    <dgm:pt modelId="{ADB3603B-0CF1-D648-AE72-E7C4C3280ECE}" type="sibTrans" cxnId="{623C5834-DA23-9544-B8E5-D7E2C07DB289}">
      <dgm:prSet/>
      <dgm:spPr/>
      <dgm:t>
        <a:bodyPr/>
        <a:lstStyle/>
        <a:p>
          <a:endParaRPr lang="es-ES"/>
        </a:p>
      </dgm:t>
    </dgm:pt>
    <dgm:pt modelId="{7A18B3A0-D9A5-F14B-A320-9FC989454C15}">
      <dgm:prSet/>
      <dgm:spPr/>
      <dgm:t>
        <a:bodyPr/>
        <a:lstStyle/>
        <a:p>
          <a:r>
            <a:rPr lang="es-ES" dirty="0"/>
            <a:t>Pervivencia de la superstición griega</a:t>
          </a:r>
        </a:p>
      </dgm:t>
    </dgm:pt>
    <dgm:pt modelId="{B81BC7D1-9EF6-424A-A191-EBB0CBCC5219}" type="parTrans" cxnId="{B1785C23-4707-A747-8566-098D27953DE7}">
      <dgm:prSet/>
      <dgm:spPr/>
      <dgm:t>
        <a:bodyPr/>
        <a:lstStyle/>
        <a:p>
          <a:endParaRPr lang="es-ES"/>
        </a:p>
      </dgm:t>
    </dgm:pt>
    <dgm:pt modelId="{98B556B0-A1D8-CE43-98F1-37D1BFE92BF4}" type="sibTrans" cxnId="{B1785C23-4707-A747-8566-098D27953DE7}">
      <dgm:prSet/>
      <dgm:spPr/>
      <dgm:t>
        <a:bodyPr/>
        <a:lstStyle/>
        <a:p>
          <a:endParaRPr lang="es-ES"/>
        </a:p>
      </dgm:t>
    </dgm:pt>
    <dgm:pt modelId="{A137626F-6DC7-CE49-A671-82A932CBB700}">
      <dgm:prSet/>
      <dgm:spPr/>
      <dgm:t>
        <a:bodyPr/>
        <a:lstStyle/>
        <a:p>
          <a:r>
            <a:rPr lang="es-ES" dirty="0"/>
            <a:t>Supersticiones de la Antigua Grecia. Textos</a:t>
          </a:r>
        </a:p>
      </dgm:t>
    </dgm:pt>
    <dgm:pt modelId="{43428E53-E1DB-DF41-B105-339BF954CA15}" type="parTrans" cxnId="{884B8187-B6BC-EC44-8A87-6EF95983796C}">
      <dgm:prSet/>
      <dgm:spPr/>
      <dgm:t>
        <a:bodyPr/>
        <a:lstStyle/>
        <a:p>
          <a:endParaRPr lang="es-ES"/>
        </a:p>
      </dgm:t>
    </dgm:pt>
    <dgm:pt modelId="{8A3CC452-27B1-0143-90E7-641C082AAF28}" type="sibTrans" cxnId="{884B8187-B6BC-EC44-8A87-6EF95983796C}">
      <dgm:prSet/>
      <dgm:spPr/>
      <dgm:t>
        <a:bodyPr/>
        <a:lstStyle/>
        <a:p>
          <a:endParaRPr lang="es-ES"/>
        </a:p>
      </dgm:t>
    </dgm:pt>
    <dgm:pt modelId="{98206B44-8E9D-134B-AE29-6778D91B3259}">
      <dgm:prSet/>
      <dgm:spPr/>
      <dgm:t>
        <a:bodyPr/>
        <a:lstStyle/>
        <a:p>
          <a:r>
            <a:rPr lang="es-ES" dirty="0"/>
            <a:t>Otras supersticiones</a:t>
          </a:r>
        </a:p>
      </dgm:t>
    </dgm:pt>
    <dgm:pt modelId="{93BFD832-BCA5-6747-A943-9C8991B4A2F7}" type="parTrans" cxnId="{5D771CD4-A482-9746-B698-67B77314DE21}">
      <dgm:prSet/>
      <dgm:spPr/>
      <dgm:t>
        <a:bodyPr/>
        <a:lstStyle/>
        <a:p>
          <a:endParaRPr lang="es-ES"/>
        </a:p>
      </dgm:t>
    </dgm:pt>
    <dgm:pt modelId="{5162CE1C-EFE0-F74B-A5B6-E118E2F8E372}" type="sibTrans" cxnId="{5D771CD4-A482-9746-B698-67B77314DE21}">
      <dgm:prSet/>
      <dgm:spPr/>
      <dgm:t>
        <a:bodyPr/>
        <a:lstStyle/>
        <a:p>
          <a:endParaRPr lang="es-ES"/>
        </a:p>
      </dgm:t>
    </dgm:pt>
    <dgm:pt modelId="{C7B1B4E0-60B3-644E-B345-EF136DA07586}" type="pres">
      <dgm:prSet presAssocID="{9FF6B681-B96C-4A49-9C3A-716A58CAE0A6}" presName="linear" presStyleCnt="0">
        <dgm:presLayoutVars>
          <dgm:dir/>
          <dgm:animLvl val="lvl"/>
          <dgm:resizeHandles val="exact"/>
        </dgm:presLayoutVars>
      </dgm:prSet>
      <dgm:spPr/>
    </dgm:pt>
    <dgm:pt modelId="{A437140B-7308-A544-8C10-F0D17DA65E55}" type="pres">
      <dgm:prSet presAssocID="{E78689A7-6646-40CF-A99C-2354D6C15746}" presName="parentLin" presStyleCnt="0"/>
      <dgm:spPr/>
    </dgm:pt>
    <dgm:pt modelId="{918A779B-A604-0E4B-890C-FEC235E7B829}" type="pres">
      <dgm:prSet presAssocID="{E78689A7-6646-40CF-A99C-2354D6C15746}" presName="parentLeftMargin" presStyleLbl="node1" presStyleIdx="0" presStyleCnt="2"/>
      <dgm:spPr/>
    </dgm:pt>
    <dgm:pt modelId="{55BB89CF-44E3-2A41-BEA1-B6F18A99CAB6}" type="pres">
      <dgm:prSet presAssocID="{E78689A7-6646-40CF-A99C-2354D6C15746}" presName="parentText" presStyleLbl="node1" presStyleIdx="0" presStyleCnt="2">
        <dgm:presLayoutVars>
          <dgm:chMax val="0"/>
          <dgm:bulletEnabled val="1"/>
        </dgm:presLayoutVars>
      </dgm:prSet>
      <dgm:spPr/>
    </dgm:pt>
    <dgm:pt modelId="{C220C80F-66CA-3E4D-96F5-88B8766805A6}" type="pres">
      <dgm:prSet presAssocID="{E78689A7-6646-40CF-A99C-2354D6C15746}" presName="negativeSpace" presStyleCnt="0"/>
      <dgm:spPr/>
    </dgm:pt>
    <dgm:pt modelId="{45AB4478-256A-344D-A8CD-125725EFBB1A}" type="pres">
      <dgm:prSet presAssocID="{E78689A7-6646-40CF-A99C-2354D6C15746}" presName="childText" presStyleLbl="conFgAcc1" presStyleIdx="0" presStyleCnt="2">
        <dgm:presLayoutVars>
          <dgm:bulletEnabled val="1"/>
        </dgm:presLayoutVars>
      </dgm:prSet>
      <dgm:spPr/>
    </dgm:pt>
    <dgm:pt modelId="{368EEE32-304E-EA4F-94C9-6223206A822F}" type="pres">
      <dgm:prSet presAssocID="{528174C0-9BE0-4F5D-9CAA-25C508CD83F7}" presName="spaceBetweenRectangles" presStyleCnt="0"/>
      <dgm:spPr/>
    </dgm:pt>
    <dgm:pt modelId="{392CAAE3-B726-BC48-9219-95FFF4394F88}" type="pres">
      <dgm:prSet presAssocID="{97CE18E0-0E4C-42CD-9140-A71093B28890}" presName="parentLin" presStyleCnt="0"/>
      <dgm:spPr/>
    </dgm:pt>
    <dgm:pt modelId="{6BAEE860-24D3-7F47-AF2E-EFC20A505D37}" type="pres">
      <dgm:prSet presAssocID="{97CE18E0-0E4C-42CD-9140-A71093B28890}" presName="parentLeftMargin" presStyleLbl="node1" presStyleIdx="0" presStyleCnt="2"/>
      <dgm:spPr/>
    </dgm:pt>
    <dgm:pt modelId="{D0547843-C70E-8449-A794-8EA43F75A5CD}" type="pres">
      <dgm:prSet presAssocID="{97CE18E0-0E4C-42CD-9140-A71093B28890}" presName="parentText" presStyleLbl="node1" presStyleIdx="1" presStyleCnt="2">
        <dgm:presLayoutVars>
          <dgm:chMax val="0"/>
          <dgm:bulletEnabled val="1"/>
        </dgm:presLayoutVars>
      </dgm:prSet>
      <dgm:spPr/>
    </dgm:pt>
    <dgm:pt modelId="{937DC28D-4BB3-FC4D-98F6-A648228A00FF}" type="pres">
      <dgm:prSet presAssocID="{97CE18E0-0E4C-42CD-9140-A71093B28890}" presName="negativeSpace" presStyleCnt="0"/>
      <dgm:spPr/>
    </dgm:pt>
    <dgm:pt modelId="{CB1126CF-944D-A142-9373-AA83CDFF3E9B}" type="pres">
      <dgm:prSet presAssocID="{97CE18E0-0E4C-42CD-9140-A71093B28890}" presName="childText" presStyleLbl="conFgAcc1" presStyleIdx="1" presStyleCnt="2">
        <dgm:presLayoutVars>
          <dgm:bulletEnabled val="1"/>
        </dgm:presLayoutVars>
      </dgm:prSet>
      <dgm:spPr/>
    </dgm:pt>
  </dgm:ptLst>
  <dgm:cxnLst>
    <dgm:cxn modelId="{7D99490D-A864-334F-8D54-2A920AAFC408}" type="presOf" srcId="{21F02387-BC43-EA44-8567-D4B6F55ECCF3}" destId="{45AB4478-256A-344D-A8CD-125725EFBB1A}" srcOrd="0" destOrd="6" presId="urn:microsoft.com/office/officeart/2005/8/layout/list1"/>
    <dgm:cxn modelId="{B1785C23-4707-A747-8566-098D27953DE7}" srcId="{97CE18E0-0E4C-42CD-9140-A71093B28890}" destId="{7A18B3A0-D9A5-F14B-A320-9FC989454C15}" srcOrd="2" destOrd="0" parTransId="{B81BC7D1-9EF6-424A-A191-EBB0CBCC5219}" sibTransId="{98B556B0-A1D8-CE43-98F1-37D1BFE92BF4}"/>
    <dgm:cxn modelId="{06A05424-E126-E142-BC0C-3CA01DB7EE37}" type="presOf" srcId="{A6A745B5-1F7E-1E44-8984-5212F58C5BFE}" destId="{45AB4478-256A-344D-A8CD-125725EFBB1A}" srcOrd="0" destOrd="5" presId="urn:microsoft.com/office/officeart/2005/8/layout/list1"/>
    <dgm:cxn modelId="{623C5834-DA23-9544-B8E5-D7E2C07DB289}" srcId="{97CE18E0-0E4C-42CD-9140-A71093B28890}" destId="{F2C3D569-94BD-CE46-B1A9-547B559A154D}" srcOrd="1" destOrd="0" parTransId="{B12D18CB-3CBC-4741-842F-8C2E7BF7F31F}" sibTransId="{ADB3603B-0CF1-D648-AE72-E7C4C3280ECE}"/>
    <dgm:cxn modelId="{A22E733A-1176-F341-8E4F-AAAA87F306ED}" srcId="{E78689A7-6646-40CF-A99C-2354D6C15746}" destId="{B7432625-14E2-F34C-97D1-31BAB5812084}" srcOrd="1" destOrd="0" parTransId="{65844506-2AC1-4046-9185-74F5D202FC9B}" sibTransId="{61158932-0911-C044-9135-AF2D03AEBBA8}"/>
    <dgm:cxn modelId="{96C1113C-DCFF-534B-8592-F079D110A9C6}" type="presOf" srcId="{7A18B3A0-D9A5-F14B-A320-9FC989454C15}" destId="{CB1126CF-944D-A142-9373-AA83CDFF3E9B}" srcOrd="0" destOrd="2" presId="urn:microsoft.com/office/officeart/2005/8/layout/list1"/>
    <dgm:cxn modelId="{18DFB546-7E6E-9F49-AC7A-7E4AC97CCA05}" type="presOf" srcId="{421E2902-8BA4-1649-8660-E44D984B49EF}" destId="{45AB4478-256A-344D-A8CD-125725EFBB1A}" srcOrd="0" destOrd="4" presId="urn:microsoft.com/office/officeart/2005/8/layout/list1"/>
    <dgm:cxn modelId="{33777547-F572-5E4F-8F5F-5A8874C2F3A2}" type="presOf" srcId="{24069014-8AF0-584F-BD9D-BFE522051E5A}" destId="{45AB4478-256A-344D-A8CD-125725EFBB1A}" srcOrd="0" destOrd="2" presId="urn:microsoft.com/office/officeart/2005/8/layout/list1"/>
    <dgm:cxn modelId="{8BB9864C-C0D1-F64C-B740-E28FCD0EDFB7}" type="presOf" srcId="{B7432625-14E2-F34C-97D1-31BAB5812084}" destId="{45AB4478-256A-344D-A8CD-125725EFBB1A}" srcOrd="0" destOrd="1" presId="urn:microsoft.com/office/officeart/2005/8/layout/list1"/>
    <dgm:cxn modelId="{A9C7B253-6B86-EA47-8822-A5F74EA8D8AD}" type="presOf" srcId="{E78689A7-6646-40CF-A99C-2354D6C15746}" destId="{55BB89CF-44E3-2A41-BEA1-B6F18A99CAB6}" srcOrd="1" destOrd="0" presId="urn:microsoft.com/office/officeart/2005/8/layout/list1"/>
    <dgm:cxn modelId="{9FE0AD55-6917-3C44-AA95-DE1EC09CEB46}" type="presOf" srcId="{E78689A7-6646-40CF-A99C-2354D6C15746}" destId="{918A779B-A604-0E4B-890C-FEC235E7B829}" srcOrd="0" destOrd="0" presId="urn:microsoft.com/office/officeart/2005/8/layout/list1"/>
    <dgm:cxn modelId="{0033A963-71E8-584B-926C-D85B1C9932D7}" srcId="{E78689A7-6646-40CF-A99C-2354D6C15746}" destId="{21F02387-BC43-EA44-8567-D4B6F55ECCF3}" srcOrd="6" destOrd="0" parTransId="{F0ED684D-4838-FB4C-A1FA-5F80E7897174}" sibTransId="{8CC41FE7-EEB2-2345-9970-5F3965F12DBD}"/>
    <dgm:cxn modelId="{D48D5D64-5DBB-41B7-86E3-C20E9D865103}" srcId="{9FF6B681-B96C-4A49-9C3A-716A58CAE0A6}" destId="{E78689A7-6646-40CF-A99C-2354D6C15746}" srcOrd="0" destOrd="0" parTransId="{9165C7C2-C4DF-4118-8152-E19EBBC3541E}" sibTransId="{528174C0-9BE0-4F5D-9CAA-25C508CD83F7}"/>
    <dgm:cxn modelId="{52476B65-28A0-B741-AD14-C512E958B2BD}" type="presOf" srcId="{97CE18E0-0E4C-42CD-9140-A71093B28890}" destId="{D0547843-C70E-8449-A794-8EA43F75A5CD}" srcOrd="1" destOrd="0" presId="urn:microsoft.com/office/officeart/2005/8/layout/list1"/>
    <dgm:cxn modelId="{47A13168-1A0E-5743-A9C4-17E4C7A67FC8}" type="presOf" srcId="{4B533852-C594-9046-A87C-ABEB8475C51D}" destId="{CB1126CF-944D-A142-9373-AA83CDFF3E9B}" srcOrd="0" destOrd="0" presId="urn:microsoft.com/office/officeart/2005/8/layout/list1"/>
    <dgm:cxn modelId="{81DB9572-4B1D-B64C-9EB5-2AF11243E5E7}" type="presOf" srcId="{51F3B9D5-5965-884B-9E28-4473A2375007}" destId="{45AB4478-256A-344D-A8CD-125725EFBB1A}" srcOrd="0" destOrd="0" presId="urn:microsoft.com/office/officeart/2005/8/layout/list1"/>
    <dgm:cxn modelId="{67AB857C-9C06-D84D-82D9-026F6C8BC92C}" srcId="{E78689A7-6646-40CF-A99C-2354D6C15746}" destId="{51F3B9D5-5965-884B-9E28-4473A2375007}" srcOrd="0" destOrd="0" parTransId="{24BD5BDA-8F1B-834D-A6C4-2C0BB9DB1278}" sibTransId="{86A66765-A28F-544C-9A94-E3486A54ABB7}"/>
    <dgm:cxn modelId="{7CD1B87C-117F-EB4B-8E55-393DEA1467E2}" srcId="{E78689A7-6646-40CF-A99C-2354D6C15746}" destId="{421E2902-8BA4-1649-8660-E44D984B49EF}" srcOrd="4" destOrd="0" parTransId="{180E0C57-0AE0-3742-934B-4C1645518409}" sibTransId="{5B330550-BF02-2F48-AD12-341C7722087D}"/>
    <dgm:cxn modelId="{340A0C7E-1337-3246-BC78-26D7B736B2F0}" type="presOf" srcId="{F2C3D569-94BD-CE46-B1A9-547B559A154D}" destId="{CB1126CF-944D-A142-9373-AA83CDFF3E9B}" srcOrd="0" destOrd="1" presId="urn:microsoft.com/office/officeart/2005/8/layout/list1"/>
    <dgm:cxn modelId="{55B6EB85-D6F8-B245-A2B3-CDF2D7B8662B}" type="presOf" srcId="{9FF6B681-B96C-4A49-9C3A-716A58CAE0A6}" destId="{C7B1B4E0-60B3-644E-B345-EF136DA07586}" srcOrd="0" destOrd="0" presId="urn:microsoft.com/office/officeart/2005/8/layout/list1"/>
    <dgm:cxn modelId="{884B8187-B6BC-EC44-8A87-6EF95983796C}" srcId="{97CE18E0-0E4C-42CD-9140-A71093B28890}" destId="{A137626F-6DC7-CE49-A671-82A932CBB700}" srcOrd="3" destOrd="0" parTransId="{43428E53-E1DB-DF41-B105-339BF954CA15}" sibTransId="{8A3CC452-27B1-0143-90E7-641C082AAF28}"/>
    <dgm:cxn modelId="{01DFFC8F-8948-0A4A-9889-6600AFC69586}" srcId="{97CE18E0-0E4C-42CD-9140-A71093B28890}" destId="{4B533852-C594-9046-A87C-ABEB8475C51D}" srcOrd="0" destOrd="0" parTransId="{FF02A4DE-89AE-4F44-88B2-45AD44D5BB97}" sibTransId="{981A8EDD-CAE1-5442-8741-65DBD2F99355}"/>
    <dgm:cxn modelId="{90CC7CA0-D445-494F-A9AA-5FA9A86034CF}" type="presOf" srcId="{98206B44-8E9D-134B-AE29-6778D91B3259}" destId="{CB1126CF-944D-A142-9373-AA83CDFF3E9B}" srcOrd="0" destOrd="4" presId="urn:microsoft.com/office/officeart/2005/8/layout/list1"/>
    <dgm:cxn modelId="{DEBD9CAC-5640-C549-8FA4-B0476827C1E3}" type="presOf" srcId="{A137626F-6DC7-CE49-A671-82A932CBB700}" destId="{CB1126CF-944D-A142-9373-AA83CDFF3E9B}" srcOrd="0" destOrd="3" presId="urn:microsoft.com/office/officeart/2005/8/layout/list1"/>
    <dgm:cxn modelId="{DDEE43B5-3220-4741-8B08-319B7D15C05C}" type="presOf" srcId="{97CE18E0-0E4C-42CD-9140-A71093B28890}" destId="{6BAEE860-24D3-7F47-AF2E-EFC20A505D37}" srcOrd="0" destOrd="0" presId="urn:microsoft.com/office/officeart/2005/8/layout/list1"/>
    <dgm:cxn modelId="{2BC861B6-6242-5147-813D-B40884F740AB}" srcId="{E78689A7-6646-40CF-A99C-2354D6C15746}" destId="{53D4693A-2B2E-504C-8EA9-E40A6DC28B9A}" srcOrd="3" destOrd="0" parTransId="{41D32387-81D6-A544-B2C7-1B6587A00B2F}" sibTransId="{7E9EE86D-284E-5C49-B8A5-1A041D96722D}"/>
    <dgm:cxn modelId="{D346A5C4-CE77-7246-A262-0660E5B857B6}" type="presOf" srcId="{53D4693A-2B2E-504C-8EA9-E40A6DC28B9A}" destId="{45AB4478-256A-344D-A8CD-125725EFBB1A}" srcOrd="0" destOrd="3" presId="urn:microsoft.com/office/officeart/2005/8/layout/list1"/>
    <dgm:cxn modelId="{4D03ABC4-DEAC-9E41-A71E-BB9D2CFFF09A}" srcId="{E78689A7-6646-40CF-A99C-2354D6C15746}" destId="{24069014-8AF0-584F-BD9D-BFE522051E5A}" srcOrd="2" destOrd="0" parTransId="{38F9220A-8233-2C41-B4DD-73F08B94D1C9}" sibTransId="{BDF72B89-A951-C042-9560-428ABBD50C4F}"/>
    <dgm:cxn modelId="{5D771CD4-A482-9746-B698-67B77314DE21}" srcId="{97CE18E0-0E4C-42CD-9140-A71093B28890}" destId="{98206B44-8E9D-134B-AE29-6778D91B3259}" srcOrd="4" destOrd="0" parTransId="{93BFD832-BCA5-6747-A943-9C8991B4A2F7}" sibTransId="{5162CE1C-EFE0-F74B-A5B6-E118E2F8E372}"/>
    <dgm:cxn modelId="{AEFADDE6-E83F-CD46-A269-1DF687A0C60B}" srcId="{E78689A7-6646-40CF-A99C-2354D6C15746}" destId="{A6A745B5-1F7E-1E44-8984-5212F58C5BFE}" srcOrd="5" destOrd="0" parTransId="{B5E56F16-C781-DE45-BA43-D6AE125F9355}" sibTransId="{EDB25938-4511-2948-ABA9-11C04403F8F1}"/>
    <dgm:cxn modelId="{855C64F7-C353-47CF-8A7B-9BE4DD275F47}" srcId="{9FF6B681-B96C-4A49-9C3A-716A58CAE0A6}" destId="{97CE18E0-0E4C-42CD-9140-A71093B28890}" srcOrd="1" destOrd="0" parTransId="{55D67E50-1477-4DFE-AFC2-82C5415CC11B}" sibTransId="{FF969E9B-56FE-48C8-9A66-1C618B740D01}"/>
    <dgm:cxn modelId="{DA699567-6907-2644-B4F5-AF8F5A760E88}" type="presParOf" srcId="{C7B1B4E0-60B3-644E-B345-EF136DA07586}" destId="{A437140B-7308-A544-8C10-F0D17DA65E55}" srcOrd="0" destOrd="0" presId="urn:microsoft.com/office/officeart/2005/8/layout/list1"/>
    <dgm:cxn modelId="{7C462A70-95D3-6C46-A635-FDAB138CB00C}" type="presParOf" srcId="{A437140B-7308-A544-8C10-F0D17DA65E55}" destId="{918A779B-A604-0E4B-890C-FEC235E7B829}" srcOrd="0" destOrd="0" presId="urn:microsoft.com/office/officeart/2005/8/layout/list1"/>
    <dgm:cxn modelId="{633A06C8-88A9-1E41-A4A6-BF3A8F42F833}" type="presParOf" srcId="{A437140B-7308-A544-8C10-F0D17DA65E55}" destId="{55BB89CF-44E3-2A41-BEA1-B6F18A99CAB6}" srcOrd="1" destOrd="0" presId="urn:microsoft.com/office/officeart/2005/8/layout/list1"/>
    <dgm:cxn modelId="{F00F6DA6-144C-5A41-B650-880778733240}" type="presParOf" srcId="{C7B1B4E0-60B3-644E-B345-EF136DA07586}" destId="{C220C80F-66CA-3E4D-96F5-88B8766805A6}" srcOrd="1" destOrd="0" presId="urn:microsoft.com/office/officeart/2005/8/layout/list1"/>
    <dgm:cxn modelId="{BA0EE8A6-139A-2847-9E42-4F712212282A}" type="presParOf" srcId="{C7B1B4E0-60B3-644E-B345-EF136DA07586}" destId="{45AB4478-256A-344D-A8CD-125725EFBB1A}" srcOrd="2" destOrd="0" presId="urn:microsoft.com/office/officeart/2005/8/layout/list1"/>
    <dgm:cxn modelId="{B89EC887-C712-EE43-B2C0-2F7F24F9DEB0}" type="presParOf" srcId="{C7B1B4E0-60B3-644E-B345-EF136DA07586}" destId="{368EEE32-304E-EA4F-94C9-6223206A822F}" srcOrd="3" destOrd="0" presId="urn:microsoft.com/office/officeart/2005/8/layout/list1"/>
    <dgm:cxn modelId="{1FE2C317-4943-D04F-9F18-69132BFA6786}" type="presParOf" srcId="{C7B1B4E0-60B3-644E-B345-EF136DA07586}" destId="{392CAAE3-B726-BC48-9219-95FFF4394F88}" srcOrd="4" destOrd="0" presId="urn:microsoft.com/office/officeart/2005/8/layout/list1"/>
    <dgm:cxn modelId="{46E126E0-5854-0C43-9B35-4281237B606D}" type="presParOf" srcId="{392CAAE3-B726-BC48-9219-95FFF4394F88}" destId="{6BAEE860-24D3-7F47-AF2E-EFC20A505D37}" srcOrd="0" destOrd="0" presId="urn:microsoft.com/office/officeart/2005/8/layout/list1"/>
    <dgm:cxn modelId="{7B919374-52C4-A24A-806F-EF4D71AFBF78}" type="presParOf" srcId="{392CAAE3-B726-BC48-9219-95FFF4394F88}" destId="{D0547843-C70E-8449-A794-8EA43F75A5CD}" srcOrd="1" destOrd="0" presId="urn:microsoft.com/office/officeart/2005/8/layout/list1"/>
    <dgm:cxn modelId="{10BC4A92-54C7-4A4A-AC93-C9F3496A6376}" type="presParOf" srcId="{C7B1B4E0-60B3-644E-B345-EF136DA07586}" destId="{937DC28D-4BB3-FC4D-98F6-A648228A00FF}" srcOrd="5" destOrd="0" presId="urn:microsoft.com/office/officeart/2005/8/layout/list1"/>
    <dgm:cxn modelId="{653582D1-8176-2A42-BE6D-1E9C716DECCD}" type="presParOf" srcId="{C7B1B4E0-60B3-644E-B345-EF136DA07586}" destId="{CB1126CF-944D-A142-9373-AA83CDFF3E9B}"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AB4478-256A-344D-A8CD-125725EFBB1A}">
      <dsp:nvSpPr>
        <dsp:cNvPr id="0" name=""/>
        <dsp:cNvSpPr/>
      </dsp:nvSpPr>
      <dsp:spPr>
        <a:xfrm>
          <a:off x="0" y="298527"/>
          <a:ext cx="9946056" cy="2381400"/>
        </a:xfrm>
        <a:prstGeom prst="rect">
          <a:avLst/>
        </a:prstGeom>
        <a:solidFill>
          <a:schemeClr val="lt1">
            <a:alpha val="90000"/>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71924" tIns="374904" rIns="771924" bIns="128016" numCol="1" spcCol="1270" anchor="t" anchorCtr="0">
          <a:noAutofit/>
        </a:bodyPr>
        <a:lstStyle/>
        <a:p>
          <a:pPr marL="171450" lvl="1" indent="-171450" algn="l" defTabSz="800100">
            <a:lnSpc>
              <a:spcPct val="90000"/>
            </a:lnSpc>
            <a:spcBef>
              <a:spcPct val="0"/>
            </a:spcBef>
            <a:spcAft>
              <a:spcPct val="15000"/>
            </a:spcAft>
            <a:buChar char="•"/>
          </a:pPr>
          <a:r>
            <a:rPr lang="es-ES" sz="1800" b="0" kern="1200" baseline="0" dirty="0"/>
            <a:t>Introducción</a:t>
          </a:r>
          <a:endParaRPr lang="es-ES" sz="1800" b="0" kern="1200" dirty="0"/>
        </a:p>
        <a:p>
          <a:pPr marL="171450" lvl="1" indent="-171450" algn="l" defTabSz="800100">
            <a:lnSpc>
              <a:spcPct val="90000"/>
            </a:lnSpc>
            <a:spcBef>
              <a:spcPct val="0"/>
            </a:spcBef>
            <a:spcAft>
              <a:spcPct val="15000"/>
            </a:spcAft>
            <a:buChar char="•"/>
          </a:pPr>
          <a:r>
            <a:rPr lang="es-ES" sz="1800" kern="1200" dirty="0"/>
            <a:t>Cronología</a:t>
          </a:r>
        </a:p>
        <a:p>
          <a:pPr marL="171450" lvl="1" indent="-171450" algn="l" defTabSz="800100">
            <a:lnSpc>
              <a:spcPct val="90000"/>
            </a:lnSpc>
            <a:spcBef>
              <a:spcPct val="0"/>
            </a:spcBef>
            <a:spcAft>
              <a:spcPct val="15000"/>
            </a:spcAft>
            <a:buChar char="•"/>
          </a:pPr>
          <a:r>
            <a:rPr lang="es-ES" sz="1800" kern="1200" dirty="0"/>
            <a:t>Dioses griegos. Creación del universo</a:t>
          </a:r>
        </a:p>
        <a:p>
          <a:pPr marL="171450" lvl="1" indent="-171450" algn="l" defTabSz="800100">
            <a:lnSpc>
              <a:spcPct val="90000"/>
            </a:lnSpc>
            <a:spcBef>
              <a:spcPct val="0"/>
            </a:spcBef>
            <a:spcAft>
              <a:spcPct val="15000"/>
            </a:spcAft>
            <a:buChar char="•"/>
          </a:pPr>
          <a:r>
            <a:rPr lang="es-ES" sz="1800" kern="1200" dirty="0"/>
            <a:t>Religión olímpica</a:t>
          </a:r>
        </a:p>
        <a:p>
          <a:pPr marL="171450" lvl="1" indent="-171450" algn="l" defTabSz="800100">
            <a:lnSpc>
              <a:spcPct val="90000"/>
            </a:lnSpc>
            <a:spcBef>
              <a:spcPct val="0"/>
            </a:spcBef>
            <a:spcAft>
              <a:spcPct val="15000"/>
            </a:spcAft>
            <a:buChar char="•"/>
          </a:pPr>
          <a:r>
            <a:rPr lang="es-ES" sz="1800" kern="1200" dirty="0"/>
            <a:t>Religión mistérica</a:t>
          </a:r>
        </a:p>
        <a:p>
          <a:pPr marL="171450" lvl="1" indent="-171450" algn="l" defTabSz="800100">
            <a:lnSpc>
              <a:spcPct val="90000"/>
            </a:lnSpc>
            <a:spcBef>
              <a:spcPct val="0"/>
            </a:spcBef>
            <a:spcAft>
              <a:spcPct val="15000"/>
            </a:spcAft>
            <a:buChar char="•"/>
          </a:pPr>
          <a:r>
            <a:rPr lang="es-ES" sz="1800" kern="1200" dirty="0"/>
            <a:t>Comunicación con los dioses</a:t>
          </a:r>
        </a:p>
        <a:p>
          <a:pPr marL="171450" lvl="1" indent="-171450" algn="l" defTabSz="800100">
            <a:lnSpc>
              <a:spcPct val="90000"/>
            </a:lnSpc>
            <a:spcBef>
              <a:spcPct val="0"/>
            </a:spcBef>
            <a:spcAft>
              <a:spcPct val="15000"/>
            </a:spcAft>
            <a:buChar char="•"/>
          </a:pPr>
          <a:r>
            <a:rPr lang="es-ES" sz="1800" kern="1200" dirty="0"/>
            <a:t>Culto en la actualidad</a:t>
          </a:r>
        </a:p>
      </dsp:txBody>
      <dsp:txXfrm>
        <a:off x="0" y="298527"/>
        <a:ext cx="9946056" cy="2381400"/>
      </dsp:txXfrm>
    </dsp:sp>
    <dsp:sp modelId="{55BB89CF-44E3-2A41-BEA1-B6F18A99CAB6}">
      <dsp:nvSpPr>
        <dsp:cNvPr id="0" name=""/>
        <dsp:cNvSpPr/>
      </dsp:nvSpPr>
      <dsp:spPr>
        <a:xfrm>
          <a:off x="497302" y="32847"/>
          <a:ext cx="6962239" cy="531360"/>
        </a:xfrm>
        <a:prstGeom prst="roundRect">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3156" tIns="0" rIns="263156" bIns="0" numCol="1" spcCol="1270" anchor="ctr" anchorCtr="0">
          <a:noAutofit/>
        </a:bodyPr>
        <a:lstStyle/>
        <a:p>
          <a:pPr marL="0" lvl="0" indent="0" algn="l" defTabSz="800100">
            <a:lnSpc>
              <a:spcPct val="90000"/>
            </a:lnSpc>
            <a:spcBef>
              <a:spcPct val="0"/>
            </a:spcBef>
            <a:spcAft>
              <a:spcPct val="35000"/>
            </a:spcAft>
            <a:buNone/>
          </a:pPr>
          <a:r>
            <a:rPr lang="es-ES" sz="1800" b="1" kern="1200" baseline="0"/>
            <a:t>RELIGIÓN:</a:t>
          </a:r>
          <a:endParaRPr lang="en-US" sz="1800" kern="1200"/>
        </a:p>
      </dsp:txBody>
      <dsp:txXfrm>
        <a:off x="523241" y="58786"/>
        <a:ext cx="6910361" cy="479482"/>
      </dsp:txXfrm>
    </dsp:sp>
    <dsp:sp modelId="{CB1126CF-944D-A142-9373-AA83CDFF3E9B}">
      <dsp:nvSpPr>
        <dsp:cNvPr id="0" name=""/>
        <dsp:cNvSpPr/>
      </dsp:nvSpPr>
      <dsp:spPr>
        <a:xfrm>
          <a:off x="0" y="3042807"/>
          <a:ext cx="9946056" cy="1871100"/>
        </a:xfrm>
        <a:prstGeom prst="rect">
          <a:avLst/>
        </a:prstGeom>
        <a:solidFill>
          <a:schemeClr val="lt1">
            <a:alpha val="90000"/>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71924" tIns="374904" rIns="771924" bIns="128016" numCol="1" spcCol="1270" anchor="t" anchorCtr="0">
          <a:noAutofit/>
        </a:bodyPr>
        <a:lstStyle/>
        <a:p>
          <a:pPr marL="171450" lvl="1" indent="-171450" algn="l" defTabSz="800100">
            <a:lnSpc>
              <a:spcPct val="90000"/>
            </a:lnSpc>
            <a:spcBef>
              <a:spcPct val="0"/>
            </a:spcBef>
            <a:spcAft>
              <a:spcPct val="15000"/>
            </a:spcAft>
            <a:buChar char="•"/>
          </a:pPr>
          <a:r>
            <a:rPr lang="es-ES" sz="1800" kern="1200" dirty="0"/>
            <a:t>Introducción</a:t>
          </a:r>
        </a:p>
        <a:p>
          <a:pPr marL="171450" lvl="1" indent="-171450" algn="l" defTabSz="800100">
            <a:lnSpc>
              <a:spcPct val="90000"/>
            </a:lnSpc>
            <a:spcBef>
              <a:spcPct val="0"/>
            </a:spcBef>
            <a:spcAft>
              <a:spcPct val="15000"/>
            </a:spcAft>
            <a:buChar char="•"/>
          </a:pPr>
          <a:r>
            <a:rPr lang="es-ES" sz="1800" kern="1200" dirty="0"/>
            <a:t>Oráculos</a:t>
          </a:r>
        </a:p>
        <a:p>
          <a:pPr marL="171450" lvl="1" indent="-171450" algn="l" defTabSz="800100">
            <a:lnSpc>
              <a:spcPct val="90000"/>
            </a:lnSpc>
            <a:spcBef>
              <a:spcPct val="0"/>
            </a:spcBef>
            <a:spcAft>
              <a:spcPct val="15000"/>
            </a:spcAft>
            <a:buChar char="•"/>
          </a:pPr>
          <a:r>
            <a:rPr lang="es-ES" sz="1800" kern="1200" dirty="0"/>
            <a:t>Pervivencia de la superstición griega</a:t>
          </a:r>
        </a:p>
        <a:p>
          <a:pPr marL="171450" lvl="1" indent="-171450" algn="l" defTabSz="800100">
            <a:lnSpc>
              <a:spcPct val="90000"/>
            </a:lnSpc>
            <a:spcBef>
              <a:spcPct val="0"/>
            </a:spcBef>
            <a:spcAft>
              <a:spcPct val="15000"/>
            </a:spcAft>
            <a:buChar char="•"/>
          </a:pPr>
          <a:r>
            <a:rPr lang="es-ES" sz="1800" kern="1200" dirty="0"/>
            <a:t>Supersticiones de la Antigua Grecia. Textos</a:t>
          </a:r>
        </a:p>
        <a:p>
          <a:pPr marL="171450" lvl="1" indent="-171450" algn="l" defTabSz="800100">
            <a:lnSpc>
              <a:spcPct val="90000"/>
            </a:lnSpc>
            <a:spcBef>
              <a:spcPct val="0"/>
            </a:spcBef>
            <a:spcAft>
              <a:spcPct val="15000"/>
            </a:spcAft>
            <a:buChar char="•"/>
          </a:pPr>
          <a:r>
            <a:rPr lang="es-ES" sz="1800" kern="1200" dirty="0"/>
            <a:t>Otras supersticiones</a:t>
          </a:r>
        </a:p>
      </dsp:txBody>
      <dsp:txXfrm>
        <a:off x="0" y="3042807"/>
        <a:ext cx="9946056" cy="1871100"/>
      </dsp:txXfrm>
    </dsp:sp>
    <dsp:sp modelId="{D0547843-C70E-8449-A794-8EA43F75A5CD}">
      <dsp:nvSpPr>
        <dsp:cNvPr id="0" name=""/>
        <dsp:cNvSpPr/>
      </dsp:nvSpPr>
      <dsp:spPr>
        <a:xfrm>
          <a:off x="497302" y="2777127"/>
          <a:ext cx="6962239" cy="531360"/>
        </a:xfrm>
        <a:prstGeom prst="roundRect">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3156" tIns="0" rIns="263156" bIns="0" numCol="1" spcCol="1270" anchor="ctr" anchorCtr="0">
          <a:noAutofit/>
        </a:bodyPr>
        <a:lstStyle/>
        <a:p>
          <a:pPr marL="0" lvl="0" indent="0" algn="l" defTabSz="800100">
            <a:lnSpc>
              <a:spcPct val="90000"/>
            </a:lnSpc>
            <a:spcBef>
              <a:spcPct val="0"/>
            </a:spcBef>
            <a:spcAft>
              <a:spcPct val="35000"/>
            </a:spcAft>
            <a:buNone/>
          </a:pPr>
          <a:r>
            <a:rPr lang="en-US" sz="1800" kern="1200" dirty="0"/>
            <a:t>SUPERSTICIÓN:</a:t>
          </a:r>
        </a:p>
      </dsp:txBody>
      <dsp:txXfrm>
        <a:off x="523241" y="2803066"/>
        <a:ext cx="6910361" cy="47948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53DEB3-ECAD-E645-8947-2C585D4AD78F}" type="datetimeFigureOut">
              <a:rPr lang="es-ES" smtClean="0"/>
              <a:t>20/1/22</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012556-AC6B-B84B-B574-FC29A36769AB}" type="slidenum">
              <a:rPr lang="es-ES" smtClean="0"/>
              <a:t>‹Nº›</a:t>
            </a:fld>
            <a:endParaRPr lang="es-ES"/>
          </a:p>
        </p:txBody>
      </p:sp>
    </p:spTree>
    <p:extLst>
      <p:ext uri="{BB962C8B-B14F-4D97-AF65-F5344CB8AC3E}">
        <p14:creationId xmlns:p14="http://schemas.microsoft.com/office/powerpoint/2010/main" val="4006248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6989806E-8E94-473C-AEE7-BE6F15F85533}" type="datetime1">
              <a:rPr lang="en-US" smtClean="0"/>
              <a:t>1/20/22</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B4A918BC-4D43-4B42-B3C0-E7EBE25E6AF0}" type="slidenum">
              <a:rPr lang="en-US" smtClean="0"/>
              <a:pPr/>
              <a:t>‹Nº›</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1735920834"/>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989806E-8E94-473C-AEE7-BE6F15F85533}" type="datetime1">
              <a:rPr lang="en-US" smtClean="0"/>
              <a:t>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A918BC-4D43-4B42-B3C0-E7EBE25E6AF0}" type="slidenum">
              <a:rPr lang="en-US" smtClean="0"/>
              <a:pPr/>
              <a:t>‹Nº›</a:t>
            </a:fld>
            <a:endParaRPr lang="en-US" dirty="0"/>
          </a:p>
        </p:txBody>
      </p:sp>
    </p:spTree>
    <p:extLst>
      <p:ext uri="{BB962C8B-B14F-4D97-AF65-F5344CB8AC3E}">
        <p14:creationId xmlns:p14="http://schemas.microsoft.com/office/powerpoint/2010/main" val="126507838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989806E-8E94-473C-AEE7-BE6F15F85533}" type="datetime1">
              <a:rPr lang="en-US" smtClean="0"/>
              <a:t>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A918BC-4D43-4B42-B3C0-E7EBE25E6AF0}" type="slidenum">
              <a:rPr lang="en-US" smtClean="0"/>
              <a:pPr/>
              <a:t>‹Nº›</a:t>
            </a:fld>
            <a:endParaRPr lang="en-US" dirty="0"/>
          </a:p>
        </p:txBody>
      </p:sp>
    </p:spTree>
    <p:extLst>
      <p:ext uri="{BB962C8B-B14F-4D97-AF65-F5344CB8AC3E}">
        <p14:creationId xmlns:p14="http://schemas.microsoft.com/office/powerpoint/2010/main" val="3481395566"/>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989806E-8E94-473C-AEE7-BE6F15F85533}" type="datetime1">
              <a:rPr lang="en-US" smtClean="0"/>
              <a:t>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A918BC-4D43-4B42-B3C0-E7EBE25E6AF0}" type="slidenum">
              <a:rPr lang="en-US" smtClean="0"/>
              <a:pPr/>
              <a:t>‹Nº›</a:t>
            </a:fld>
            <a:endParaRPr lang="en-US" dirty="0"/>
          </a:p>
        </p:txBody>
      </p:sp>
    </p:spTree>
    <p:extLst>
      <p:ext uri="{BB962C8B-B14F-4D97-AF65-F5344CB8AC3E}">
        <p14:creationId xmlns:p14="http://schemas.microsoft.com/office/powerpoint/2010/main" val="895936876"/>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6989806E-8E94-473C-AEE7-BE6F15F85533}" type="datetime1">
              <a:rPr lang="en-US" smtClean="0"/>
              <a:t>1/20/22</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B4A918BC-4D43-4B42-B3C0-E7EBE25E6AF0}" type="slidenum">
              <a:rPr lang="en-US" smtClean="0"/>
              <a:pPr/>
              <a:t>‹Nº›</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2631258866"/>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s-ES"/>
              <a:t>Haga clic para modificar el estilo de título del patrón</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6989806E-8E94-473C-AEE7-BE6F15F85533}" type="datetime1">
              <a:rPr lang="en-US" smtClean="0"/>
              <a:t>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4A918BC-4D43-4B42-B3C0-E7EBE25E6AF0}" type="slidenum">
              <a:rPr lang="en-US" smtClean="0"/>
              <a:pPr/>
              <a:t>‹Nº›</a:t>
            </a:fld>
            <a:endParaRPr lang="en-US" dirty="0"/>
          </a:p>
        </p:txBody>
      </p:sp>
    </p:spTree>
    <p:extLst>
      <p:ext uri="{BB962C8B-B14F-4D97-AF65-F5344CB8AC3E}">
        <p14:creationId xmlns:p14="http://schemas.microsoft.com/office/powerpoint/2010/main" val="710020357"/>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6989806E-8E94-473C-AEE7-BE6F15F85533}" type="datetime1">
              <a:rPr lang="en-US" smtClean="0"/>
              <a:t>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4A918BC-4D43-4B42-B3C0-E7EBE25E6AF0}" type="slidenum">
              <a:rPr lang="en-US" smtClean="0"/>
              <a:pPr/>
              <a:t>‹Nº›</a:t>
            </a:fld>
            <a:endParaRPr lang="en-US" dirty="0"/>
          </a:p>
        </p:txBody>
      </p:sp>
    </p:spTree>
    <p:extLst>
      <p:ext uri="{BB962C8B-B14F-4D97-AF65-F5344CB8AC3E}">
        <p14:creationId xmlns:p14="http://schemas.microsoft.com/office/powerpoint/2010/main" val="2783832311"/>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6989806E-8E94-473C-AEE7-BE6F15F85533}" type="datetime1">
              <a:rPr lang="en-US" smtClean="0"/>
              <a:t>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4A918BC-4D43-4B42-B3C0-E7EBE25E6AF0}" type="slidenum">
              <a:rPr lang="en-US" smtClean="0"/>
              <a:pPr/>
              <a:t>‹Nº›</a:t>
            </a:fld>
            <a:endParaRPr lang="en-US" dirty="0"/>
          </a:p>
        </p:txBody>
      </p:sp>
    </p:spTree>
    <p:extLst>
      <p:ext uri="{BB962C8B-B14F-4D97-AF65-F5344CB8AC3E}">
        <p14:creationId xmlns:p14="http://schemas.microsoft.com/office/powerpoint/2010/main" val="1087222207"/>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89806E-8E94-473C-AEE7-BE6F15F85533}" type="datetime1">
              <a:rPr lang="en-US" smtClean="0"/>
              <a:t>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4A918BC-4D43-4B42-B3C0-E7EBE25E6AF0}" type="slidenum">
              <a:rPr lang="en-US" smtClean="0"/>
              <a:pPr/>
              <a:t>‹Nº›</a:t>
            </a:fld>
            <a:endParaRPr lang="en-US" dirty="0"/>
          </a:p>
        </p:txBody>
      </p:sp>
    </p:spTree>
    <p:extLst>
      <p:ext uri="{BB962C8B-B14F-4D97-AF65-F5344CB8AC3E}">
        <p14:creationId xmlns:p14="http://schemas.microsoft.com/office/powerpoint/2010/main" val="1986090039"/>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6989806E-8E94-473C-AEE7-BE6F15F85533}" type="datetime1">
              <a:rPr lang="en-US" smtClean="0"/>
              <a:t>1/20/22</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B4A918BC-4D43-4B42-B3C0-E7EBE25E6AF0}" type="slidenum">
              <a:rPr lang="en-US" smtClean="0"/>
              <a:pPr/>
              <a:t>‹Nº›</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75457585"/>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6989806E-8E94-473C-AEE7-BE6F15F85533}" type="datetime1">
              <a:rPr lang="en-US" smtClean="0"/>
              <a:t>1/20/22</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B4A918BC-4D43-4B42-B3C0-E7EBE25E6AF0}" type="slidenum">
              <a:rPr lang="en-US" smtClean="0"/>
              <a:pPr/>
              <a:t>‹Nº›</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91971510"/>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6989806E-8E94-473C-AEE7-BE6F15F85533}" type="datetime1">
              <a:rPr lang="en-US" smtClean="0"/>
              <a:t>1/20/22</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B4A918BC-4D43-4B42-B3C0-E7EBE25E6AF0}" type="slidenum">
              <a:rPr lang="en-US" smtClean="0"/>
              <a:pPr/>
              <a:t>‹Nº›</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87375240"/>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Lst>
  <p:hf sldNum="0" hdr="0" ftr="0" dt="0"/>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file:////var/folders/lq/gn_qr_bx71576tnl2mnrnd3h0000gn/T/com.microsoft.Word/WebArchiveCopyPasteTempFiles/EEX-mS0XYAE8y3A.jpg" TargetMode="External"/><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file:////var/folders/lq/gn_qr_bx71576tnl2mnrnd3h0000gn/T/com.microsoft.Word/WebArchiveCopyPasteTempFiles/974a8d2c1d0969c4f92c1cdce16c8ec0--greek-gods-teaching-resources.jpg"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B0FFE9F4-AC25-724B-9719-D816CB7119BD}"/>
              </a:ext>
            </a:extLst>
          </p:cNvPr>
          <p:cNvPicPr>
            <a:picLocks noChangeAspect="1"/>
          </p:cNvPicPr>
          <p:nvPr/>
        </p:nvPicPr>
        <p:blipFill rotWithShape="1">
          <a:blip r:embed="rId2"/>
          <a:srcRect t="1826" b="7971"/>
          <a:stretch/>
        </p:blipFill>
        <p:spPr>
          <a:xfrm>
            <a:off x="-1" y="0"/>
            <a:ext cx="12191980" cy="6858001"/>
          </a:xfrm>
          <a:prstGeom prst="rect">
            <a:avLst/>
          </a:prstGeom>
          <a:noFill/>
          <a:effectLst>
            <a:outerShdw blurRad="596900" dist="330200" dir="8820000" sx="87000" sy="87000" algn="ctr" rotWithShape="0">
              <a:srgbClr val="000000">
                <a:alpha val="29000"/>
              </a:srgbClr>
            </a:outerShdw>
          </a:effectLst>
        </p:spPr>
      </p:pic>
      <p:sp>
        <p:nvSpPr>
          <p:cNvPr id="2" name="Título 1">
            <a:extLst>
              <a:ext uri="{FF2B5EF4-FFF2-40B4-BE49-F238E27FC236}">
                <a16:creationId xmlns:a16="http://schemas.microsoft.com/office/drawing/2014/main" id="{2B49A027-6020-AF45-B7C9-674EB821C727}"/>
              </a:ext>
            </a:extLst>
          </p:cNvPr>
          <p:cNvSpPr>
            <a:spLocks noGrp="1"/>
          </p:cNvSpPr>
          <p:nvPr>
            <p:ph type="ctrTitle"/>
          </p:nvPr>
        </p:nvSpPr>
        <p:spPr>
          <a:xfrm>
            <a:off x="898410" y="1985108"/>
            <a:ext cx="6800595" cy="1188076"/>
          </a:xfrm>
        </p:spPr>
        <p:txBody>
          <a:bodyPr anchor="b">
            <a:normAutofit fontScale="90000"/>
          </a:bodyPr>
          <a:lstStyle/>
          <a:p>
            <a:r>
              <a:rPr lang="es-ES" dirty="0">
                <a:solidFill>
                  <a:srgbClr val="FEFFD4"/>
                </a:solidFill>
                <a:latin typeface="Baloo" panose="03080902040302020200" pitchFamily="66" charset="77"/>
                <a:cs typeface="Baloo" panose="03080902040302020200" pitchFamily="66" charset="77"/>
              </a:rPr>
              <a:t>Religión y Superstición</a:t>
            </a:r>
            <a:br>
              <a:rPr lang="es-ES" dirty="0">
                <a:solidFill>
                  <a:srgbClr val="FEFFD4"/>
                </a:solidFill>
                <a:latin typeface="Baloo" panose="03080902040302020200" pitchFamily="66" charset="77"/>
                <a:cs typeface="Baloo" panose="03080902040302020200" pitchFamily="66" charset="77"/>
              </a:rPr>
            </a:br>
            <a:r>
              <a:rPr lang="es-ES" dirty="0">
                <a:solidFill>
                  <a:srgbClr val="FEFFD4"/>
                </a:solidFill>
                <a:latin typeface="Baloo" panose="03080902040302020200" pitchFamily="66" charset="77"/>
                <a:cs typeface="Baloo" panose="03080902040302020200" pitchFamily="66" charset="77"/>
              </a:rPr>
              <a:t>Griegas</a:t>
            </a:r>
          </a:p>
        </p:txBody>
      </p:sp>
      <p:sp>
        <p:nvSpPr>
          <p:cNvPr id="5" name="CuadroTexto 4">
            <a:extLst>
              <a:ext uri="{FF2B5EF4-FFF2-40B4-BE49-F238E27FC236}">
                <a16:creationId xmlns:a16="http://schemas.microsoft.com/office/drawing/2014/main" id="{1651D1FE-6855-A344-B5CF-23E01E2DE9FE}"/>
              </a:ext>
            </a:extLst>
          </p:cNvPr>
          <p:cNvSpPr txBox="1"/>
          <p:nvPr/>
        </p:nvSpPr>
        <p:spPr>
          <a:xfrm>
            <a:off x="169812" y="5158291"/>
            <a:ext cx="2138673" cy="369332"/>
          </a:xfrm>
          <a:prstGeom prst="rect">
            <a:avLst/>
          </a:prstGeom>
          <a:noFill/>
        </p:spPr>
        <p:txBody>
          <a:bodyPr wrap="square" rtlCol="0">
            <a:spAutoFit/>
          </a:bodyPr>
          <a:lstStyle/>
          <a:p>
            <a:r>
              <a:rPr lang="es-ES" dirty="0">
                <a:solidFill>
                  <a:srgbClr val="F1B67D"/>
                </a:solidFill>
              </a:rPr>
              <a:t>Genoveva Ruiz Ruiz</a:t>
            </a:r>
          </a:p>
        </p:txBody>
      </p:sp>
    </p:spTree>
    <p:extLst>
      <p:ext uri="{BB962C8B-B14F-4D97-AF65-F5344CB8AC3E}">
        <p14:creationId xmlns:p14="http://schemas.microsoft.com/office/powerpoint/2010/main" val="32000769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1715A3-6BDD-9E4A-8689-8901148AA31E}"/>
              </a:ext>
            </a:extLst>
          </p:cNvPr>
          <p:cNvSpPr>
            <a:spLocks noGrp="1"/>
          </p:cNvSpPr>
          <p:nvPr>
            <p:ph type="title"/>
          </p:nvPr>
        </p:nvSpPr>
        <p:spPr>
          <a:xfrm>
            <a:off x="1371600" y="243932"/>
            <a:ext cx="9601200" cy="786846"/>
          </a:xfrm>
        </p:spPr>
        <p:txBody>
          <a:bodyPr/>
          <a:lstStyle/>
          <a:p>
            <a:r>
              <a:rPr lang="es-ES" dirty="0"/>
              <a:t>Religión olímpica</a:t>
            </a:r>
          </a:p>
        </p:txBody>
      </p:sp>
      <p:sp>
        <p:nvSpPr>
          <p:cNvPr id="3" name="Marcador de contenido 2">
            <a:extLst>
              <a:ext uri="{FF2B5EF4-FFF2-40B4-BE49-F238E27FC236}">
                <a16:creationId xmlns:a16="http://schemas.microsoft.com/office/drawing/2014/main" id="{99680A89-7FBD-BC45-93CD-F4FFF672CEF3}"/>
              </a:ext>
            </a:extLst>
          </p:cNvPr>
          <p:cNvSpPr>
            <a:spLocks noGrp="1"/>
          </p:cNvSpPr>
          <p:nvPr>
            <p:ph idx="1"/>
          </p:nvPr>
        </p:nvSpPr>
        <p:spPr>
          <a:xfrm>
            <a:off x="1371600" y="881149"/>
            <a:ext cx="9601200" cy="5802284"/>
          </a:xfrm>
        </p:spPr>
        <p:txBody>
          <a:bodyPr>
            <a:normAutofit fontScale="92500" lnSpcReduction="10000"/>
          </a:bodyPr>
          <a:lstStyle/>
          <a:p>
            <a:r>
              <a:rPr lang="es-ES" dirty="0"/>
              <a:t>Religión de la ciudad o del Estado</a:t>
            </a:r>
          </a:p>
          <a:p>
            <a:endParaRPr lang="es-ES" dirty="0"/>
          </a:p>
          <a:p>
            <a:pPr marL="0" indent="0">
              <a:buNone/>
            </a:pPr>
            <a:endParaRPr lang="es-ES" dirty="0"/>
          </a:p>
          <a:p>
            <a:pPr marL="0" indent="0">
              <a:buNone/>
            </a:pPr>
            <a:endParaRPr lang="es-ES" dirty="0"/>
          </a:p>
          <a:p>
            <a:pPr marL="0" indent="0">
              <a:buNone/>
            </a:pPr>
            <a:endParaRPr lang="es-ES" dirty="0"/>
          </a:p>
          <a:p>
            <a:pPr marL="0" indent="0">
              <a:buNone/>
            </a:pPr>
            <a:endParaRPr lang="es-ES" dirty="0"/>
          </a:p>
          <a:p>
            <a:pPr marL="0" indent="0">
              <a:buNone/>
            </a:pPr>
            <a:endParaRPr lang="es-ES" dirty="0"/>
          </a:p>
          <a:p>
            <a:pPr marL="0" indent="0">
              <a:buNone/>
            </a:pPr>
            <a:endParaRPr lang="es-ES" dirty="0"/>
          </a:p>
          <a:p>
            <a:pPr marL="0" indent="0">
              <a:buNone/>
            </a:pPr>
            <a:endParaRPr lang="es-ES" dirty="0"/>
          </a:p>
          <a:p>
            <a:pPr marL="0" indent="0">
              <a:buNone/>
            </a:pPr>
            <a:endParaRPr lang="es-ES" dirty="0"/>
          </a:p>
          <a:p>
            <a:r>
              <a:rPr lang="es-ES" dirty="0"/>
              <a:t>La religión fundamentalmente se encargaba de estructurar la vida de los ciudadanos:</a:t>
            </a:r>
          </a:p>
          <a:p>
            <a:pPr marL="0" indent="0">
              <a:buNone/>
            </a:pPr>
            <a:r>
              <a:rPr lang="es-ES" dirty="0"/>
              <a:t>      - Marcaba los ritmos estacionales por una serie de ritos</a:t>
            </a:r>
          </a:p>
          <a:p>
            <a:pPr marL="0" indent="0">
              <a:buNone/>
            </a:pPr>
            <a:r>
              <a:rPr lang="es-ES" dirty="0"/>
              <a:t>      - Marcaba las etapas de la vida </a:t>
            </a:r>
          </a:p>
          <a:p>
            <a:pPr marL="0" indent="0">
              <a:buNone/>
            </a:pPr>
            <a:r>
              <a:rPr lang="es-ES" dirty="0"/>
              <a:t>      - Con la mayoría se llevaba a cabo el sacrificio animal; también hacían fiestas en honor a los dioses.</a:t>
            </a:r>
          </a:p>
        </p:txBody>
      </p:sp>
      <p:pic>
        <p:nvPicPr>
          <p:cNvPr id="4" name="Imagen 3" descr="Imagen que contiene foto, diferente, viendo, diversos&#10;&#10;Descripción generada automáticamente">
            <a:extLst>
              <a:ext uri="{FF2B5EF4-FFF2-40B4-BE49-F238E27FC236}">
                <a16:creationId xmlns:a16="http://schemas.microsoft.com/office/drawing/2014/main" id="{86FDA9E3-96DE-1944-BFCF-8787ECB1A37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12422" y="1333176"/>
            <a:ext cx="8645513" cy="3388453"/>
          </a:xfrm>
          <a:prstGeom prst="rect">
            <a:avLst/>
          </a:prstGeom>
        </p:spPr>
      </p:pic>
    </p:spTree>
    <p:extLst>
      <p:ext uri="{BB962C8B-B14F-4D97-AF65-F5344CB8AC3E}">
        <p14:creationId xmlns:p14="http://schemas.microsoft.com/office/powerpoint/2010/main" val="5163950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89B84B-C896-2244-8CBE-67489EC5AE01}"/>
              </a:ext>
            </a:extLst>
          </p:cNvPr>
          <p:cNvSpPr>
            <a:spLocks noGrp="1"/>
          </p:cNvSpPr>
          <p:nvPr>
            <p:ph type="title"/>
          </p:nvPr>
        </p:nvSpPr>
        <p:spPr>
          <a:xfrm>
            <a:off x="1371600" y="685800"/>
            <a:ext cx="9601200" cy="731282"/>
          </a:xfrm>
        </p:spPr>
        <p:txBody>
          <a:bodyPr>
            <a:normAutofit/>
          </a:bodyPr>
          <a:lstStyle/>
          <a:p>
            <a:r>
              <a:rPr lang="es-ES" sz="2800" dirty="0"/>
              <a:t>- Fiestas y celebraciones sagradas de la Antigua Grecia</a:t>
            </a:r>
          </a:p>
        </p:txBody>
      </p:sp>
      <p:sp>
        <p:nvSpPr>
          <p:cNvPr id="3" name="Marcador de contenido 2">
            <a:extLst>
              <a:ext uri="{FF2B5EF4-FFF2-40B4-BE49-F238E27FC236}">
                <a16:creationId xmlns:a16="http://schemas.microsoft.com/office/drawing/2014/main" id="{BB140009-0D80-CD47-8ECB-E897F4B952C4}"/>
              </a:ext>
            </a:extLst>
          </p:cNvPr>
          <p:cNvSpPr>
            <a:spLocks noGrp="1"/>
          </p:cNvSpPr>
          <p:nvPr>
            <p:ph idx="1"/>
          </p:nvPr>
        </p:nvSpPr>
        <p:spPr>
          <a:xfrm>
            <a:off x="1371600" y="1417082"/>
            <a:ext cx="9029700" cy="537387"/>
          </a:xfrm>
        </p:spPr>
        <p:txBody>
          <a:bodyPr/>
          <a:lstStyle/>
          <a:p>
            <a:r>
              <a:rPr lang="es-ES" b="1" dirty="0"/>
              <a:t>Simposio</a:t>
            </a:r>
            <a:r>
              <a:rPr lang="es-ES" dirty="0"/>
              <a:t>, las cenas como acto social y comunal</a:t>
            </a:r>
          </a:p>
        </p:txBody>
      </p:sp>
      <p:pic>
        <p:nvPicPr>
          <p:cNvPr id="5" name="Imagen 4">
            <a:extLst>
              <a:ext uri="{FF2B5EF4-FFF2-40B4-BE49-F238E27FC236}">
                <a16:creationId xmlns:a16="http://schemas.microsoft.com/office/drawing/2014/main" id="{D42F56B6-3DDC-8C45-B531-038D401AB3D4}"/>
              </a:ext>
            </a:extLst>
          </p:cNvPr>
          <p:cNvPicPr>
            <a:picLocks noChangeAspect="1"/>
          </p:cNvPicPr>
          <p:nvPr/>
        </p:nvPicPr>
        <p:blipFill>
          <a:blip r:embed="rId2"/>
          <a:stretch>
            <a:fillRect/>
          </a:stretch>
        </p:blipFill>
        <p:spPr>
          <a:xfrm>
            <a:off x="2242805" y="1954469"/>
            <a:ext cx="4644213" cy="4644213"/>
          </a:xfrm>
          <a:prstGeom prst="rect">
            <a:avLst/>
          </a:prstGeom>
        </p:spPr>
      </p:pic>
      <p:sp>
        <p:nvSpPr>
          <p:cNvPr id="6" name="CuadroTexto 5">
            <a:extLst>
              <a:ext uri="{FF2B5EF4-FFF2-40B4-BE49-F238E27FC236}">
                <a16:creationId xmlns:a16="http://schemas.microsoft.com/office/drawing/2014/main" id="{2AB2D984-D2BA-1843-9F67-2CE7608287CC}"/>
              </a:ext>
            </a:extLst>
          </p:cNvPr>
          <p:cNvSpPr txBox="1"/>
          <p:nvPr/>
        </p:nvSpPr>
        <p:spPr>
          <a:xfrm>
            <a:off x="7100666" y="5121354"/>
            <a:ext cx="3943350" cy="1477328"/>
          </a:xfrm>
          <a:prstGeom prst="rect">
            <a:avLst/>
          </a:prstGeom>
          <a:noFill/>
        </p:spPr>
        <p:txBody>
          <a:bodyPr wrap="square" rtlCol="0">
            <a:spAutoFit/>
          </a:bodyPr>
          <a:lstStyle/>
          <a:p>
            <a:r>
              <a:rPr lang="es-ES" dirty="0"/>
              <a:t>Cíclica ática (Museo Británico) que representa a una joven hetaira bailando para un </a:t>
            </a:r>
            <a:r>
              <a:rPr lang="es-ES" dirty="0" err="1"/>
              <a:t>simposiasta</a:t>
            </a:r>
            <a:r>
              <a:rPr lang="es-ES" dirty="0"/>
              <a:t>. En la parte inferior, hay una </a:t>
            </a:r>
            <a:r>
              <a:rPr lang="es-ES" dirty="0" err="1"/>
              <a:t>incripción</a:t>
            </a:r>
            <a:r>
              <a:rPr lang="es-ES" dirty="0"/>
              <a:t> que dice “Filipo es el más guapo”.</a:t>
            </a:r>
          </a:p>
        </p:txBody>
      </p:sp>
    </p:spTree>
    <p:extLst>
      <p:ext uri="{BB962C8B-B14F-4D97-AF65-F5344CB8AC3E}">
        <p14:creationId xmlns:p14="http://schemas.microsoft.com/office/powerpoint/2010/main" val="19726629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EC236B11-B148-D045-B564-0501C46B7256}"/>
              </a:ext>
            </a:extLst>
          </p:cNvPr>
          <p:cNvSpPr>
            <a:spLocks noGrp="1"/>
          </p:cNvSpPr>
          <p:nvPr>
            <p:ph idx="1"/>
          </p:nvPr>
        </p:nvSpPr>
        <p:spPr>
          <a:xfrm>
            <a:off x="1315329" y="485336"/>
            <a:ext cx="7814603" cy="668215"/>
          </a:xfrm>
        </p:spPr>
        <p:txBody>
          <a:bodyPr/>
          <a:lstStyle/>
          <a:p>
            <a:r>
              <a:rPr lang="es-ES" dirty="0"/>
              <a:t>Bacanales, la fiesta del vino y el sexo, dedicadas al dios Dionisos</a:t>
            </a:r>
          </a:p>
        </p:txBody>
      </p:sp>
      <p:pic>
        <p:nvPicPr>
          <p:cNvPr id="6" name="Imagen 5">
            <a:extLst>
              <a:ext uri="{FF2B5EF4-FFF2-40B4-BE49-F238E27FC236}">
                <a16:creationId xmlns:a16="http://schemas.microsoft.com/office/drawing/2014/main" id="{5FB43CA1-5F97-FC45-B6F2-75802AC9FCA7}"/>
              </a:ext>
            </a:extLst>
          </p:cNvPr>
          <p:cNvPicPr>
            <a:picLocks noChangeAspect="1"/>
          </p:cNvPicPr>
          <p:nvPr/>
        </p:nvPicPr>
        <p:blipFill>
          <a:blip r:embed="rId2"/>
          <a:stretch>
            <a:fillRect/>
          </a:stretch>
        </p:blipFill>
        <p:spPr>
          <a:xfrm>
            <a:off x="1901772" y="1153551"/>
            <a:ext cx="6641716" cy="4409049"/>
          </a:xfrm>
          <a:prstGeom prst="rect">
            <a:avLst/>
          </a:prstGeom>
        </p:spPr>
      </p:pic>
      <p:sp>
        <p:nvSpPr>
          <p:cNvPr id="7" name="CuadroTexto 6">
            <a:extLst>
              <a:ext uri="{FF2B5EF4-FFF2-40B4-BE49-F238E27FC236}">
                <a16:creationId xmlns:a16="http://schemas.microsoft.com/office/drawing/2014/main" id="{EC89CB22-8CCE-B34E-AE8D-BB6FF8098849}"/>
              </a:ext>
            </a:extLst>
          </p:cNvPr>
          <p:cNvSpPr txBox="1"/>
          <p:nvPr/>
        </p:nvSpPr>
        <p:spPr>
          <a:xfrm>
            <a:off x="8686800" y="4362271"/>
            <a:ext cx="2914650" cy="1200329"/>
          </a:xfrm>
          <a:prstGeom prst="rect">
            <a:avLst/>
          </a:prstGeom>
          <a:noFill/>
        </p:spPr>
        <p:txBody>
          <a:bodyPr wrap="square" rtlCol="0">
            <a:spAutoFit/>
          </a:bodyPr>
          <a:lstStyle/>
          <a:p>
            <a:r>
              <a:rPr lang="es-ES" dirty="0"/>
              <a:t>Sacrificio a Baco (1634), óleo sobre lienzo de </a:t>
            </a:r>
            <a:r>
              <a:rPr lang="es-ES" dirty="0" err="1"/>
              <a:t>Massimo</a:t>
            </a:r>
            <a:r>
              <a:rPr lang="es-ES" dirty="0"/>
              <a:t> </a:t>
            </a:r>
            <a:r>
              <a:rPr lang="es-ES" dirty="0" err="1"/>
              <a:t>Stanzione</a:t>
            </a:r>
            <a:r>
              <a:rPr lang="es-ES" dirty="0"/>
              <a:t>, en el Museo del Prado de Madrid</a:t>
            </a:r>
          </a:p>
        </p:txBody>
      </p:sp>
    </p:spTree>
    <p:extLst>
      <p:ext uri="{BB962C8B-B14F-4D97-AF65-F5344CB8AC3E}">
        <p14:creationId xmlns:p14="http://schemas.microsoft.com/office/powerpoint/2010/main" val="39789968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AE481A29-A62C-FB4F-B633-B8CD1F229157}"/>
              </a:ext>
            </a:extLst>
          </p:cNvPr>
          <p:cNvSpPr>
            <a:spLocks noGrp="1"/>
          </p:cNvSpPr>
          <p:nvPr>
            <p:ph idx="1"/>
          </p:nvPr>
        </p:nvSpPr>
        <p:spPr>
          <a:xfrm>
            <a:off x="1336267" y="472903"/>
            <a:ext cx="6407834" cy="682283"/>
          </a:xfrm>
        </p:spPr>
        <p:txBody>
          <a:bodyPr/>
          <a:lstStyle/>
          <a:p>
            <a:r>
              <a:rPr lang="es-ES" dirty="0"/>
              <a:t>Las </a:t>
            </a:r>
            <a:r>
              <a:rPr lang="es-ES" dirty="0" err="1"/>
              <a:t>Targelias</a:t>
            </a:r>
            <a:r>
              <a:rPr lang="es-ES" dirty="0"/>
              <a:t>, en honor a Apolo y Artemisa</a:t>
            </a:r>
          </a:p>
        </p:txBody>
      </p:sp>
      <p:pic>
        <p:nvPicPr>
          <p:cNvPr id="5" name="Imagen 4">
            <a:extLst>
              <a:ext uri="{FF2B5EF4-FFF2-40B4-BE49-F238E27FC236}">
                <a16:creationId xmlns:a16="http://schemas.microsoft.com/office/drawing/2014/main" id="{4760B599-C546-3242-9D76-2D4C516496E7}"/>
              </a:ext>
            </a:extLst>
          </p:cNvPr>
          <p:cNvPicPr>
            <a:picLocks noChangeAspect="1"/>
          </p:cNvPicPr>
          <p:nvPr/>
        </p:nvPicPr>
        <p:blipFill>
          <a:blip r:embed="rId2"/>
          <a:stretch>
            <a:fillRect/>
          </a:stretch>
        </p:blipFill>
        <p:spPr>
          <a:xfrm>
            <a:off x="2560403" y="1511063"/>
            <a:ext cx="7283303" cy="3835873"/>
          </a:xfrm>
          <a:prstGeom prst="rect">
            <a:avLst/>
          </a:prstGeom>
        </p:spPr>
      </p:pic>
      <p:sp>
        <p:nvSpPr>
          <p:cNvPr id="6" name="CuadroTexto 5">
            <a:extLst>
              <a:ext uri="{FF2B5EF4-FFF2-40B4-BE49-F238E27FC236}">
                <a16:creationId xmlns:a16="http://schemas.microsoft.com/office/drawing/2014/main" id="{CE838541-DA29-A841-BDAA-5FE7A64CCEFC}"/>
              </a:ext>
            </a:extLst>
          </p:cNvPr>
          <p:cNvSpPr txBox="1"/>
          <p:nvPr/>
        </p:nvSpPr>
        <p:spPr>
          <a:xfrm>
            <a:off x="6397698" y="5346936"/>
            <a:ext cx="3446008" cy="369332"/>
          </a:xfrm>
          <a:prstGeom prst="rect">
            <a:avLst/>
          </a:prstGeom>
          <a:noFill/>
        </p:spPr>
        <p:txBody>
          <a:bodyPr wrap="none" rtlCol="0">
            <a:spAutoFit/>
          </a:bodyPr>
          <a:lstStyle/>
          <a:p>
            <a:r>
              <a:rPr lang="es-ES" dirty="0"/>
              <a:t>Fiesta de las </a:t>
            </a:r>
            <a:r>
              <a:rPr lang="es-ES" dirty="0" err="1"/>
              <a:t>Targelias</a:t>
            </a:r>
            <a:r>
              <a:rPr lang="es-ES" dirty="0"/>
              <a:t>/</a:t>
            </a:r>
            <a:r>
              <a:rPr lang="es-ES" dirty="0" err="1"/>
              <a:t>Thargelias</a:t>
            </a:r>
            <a:endParaRPr lang="es-ES" dirty="0"/>
          </a:p>
        </p:txBody>
      </p:sp>
    </p:spTree>
    <p:extLst>
      <p:ext uri="{BB962C8B-B14F-4D97-AF65-F5344CB8AC3E}">
        <p14:creationId xmlns:p14="http://schemas.microsoft.com/office/powerpoint/2010/main" val="27610620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FB5B1C86-C4BE-494A-BA83-C9CA7B6EF8CB}"/>
              </a:ext>
            </a:extLst>
          </p:cNvPr>
          <p:cNvSpPr>
            <a:spLocks noGrp="1"/>
          </p:cNvSpPr>
          <p:nvPr>
            <p:ph idx="1"/>
          </p:nvPr>
        </p:nvSpPr>
        <p:spPr>
          <a:xfrm>
            <a:off x="1385668" y="499403"/>
            <a:ext cx="8053754" cy="626012"/>
          </a:xfrm>
        </p:spPr>
        <p:txBody>
          <a:bodyPr/>
          <a:lstStyle/>
          <a:p>
            <a:r>
              <a:rPr lang="es-ES" dirty="0"/>
              <a:t>Juegos </a:t>
            </a:r>
            <a:r>
              <a:rPr lang="es-ES" dirty="0" err="1"/>
              <a:t>Panatenaicos</a:t>
            </a:r>
            <a:r>
              <a:rPr lang="es-ES" dirty="0"/>
              <a:t> o Panateneas, fiestas en honor a Atenea</a:t>
            </a:r>
          </a:p>
        </p:txBody>
      </p:sp>
      <p:pic>
        <p:nvPicPr>
          <p:cNvPr id="6" name="Imagen 5">
            <a:extLst>
              <a:ext uri="{FF2B5EF4-FFF2-40B4-BE49-F238E27FC236}">
                <a16:creationId xmlns:a16="http://schemas.microsoft.com/office/drawing/2014/main" id="{2CABB081-18FB-8341-8E49-75C72A25810A}"/>
              </a:ext>
            </a:extLst>
          </p:cNvPr>
          <p:cNvPicPr>
            <a:picLocks noChangeAspect="1"/>
          </p:cNvPicPr>
          <p:nvPr/>
        </p:nvPicPr>
        <p:blipFill>
          <a:blip r:embed="rId2"/>
          <a:stretch>
            <a:fillRect/>
          </a:stretch>
        </p:blipFill>
        <p:spPr>
          <a:xfrm>
            <a:off x="1998491" y="1248390"/>
            <a:ext cx="5947117" cy="4361219"/>
          </a:xfrm>
          <a:prstGeom prst="rect">
            <a:avLst/>
          </a:prstGeom>
        </p:spPr>
      </p:pic>
      <p:sp>
        <p:nvSpPr>
          <p:cNvPr id="7" name="CuadroTexto 6">
            <a:extLst>
              <a:ext uri="{FF2B5EF4-FFF2-40B4-BE49-F238E27FC236}">
                <a16:creationId xmlns:a16="http://schemas.microsoft.com/office/drawing/2014/main" id="{3A605200-6A80-9C45-B144-37A3B7D385CC}"/>
              </a:ext>
            </a:extLst>
          </p:cNvPr>
          <p:cNvSpPr txBox="1"/>
          <p:nvPr/>
        </p:nvSpPr>
        <p:spPr>
          <a:xfrm>
            <a:off x="8067822" y="4409280"/>
            <a:ext cx="2743200" cy="1200329"/>
          </a:xfrm>
          <a:prstGeom prst="rect">
            <a:avLst/>
          </a:prstGeom>
          <a:noFill/>
        </p:spPr>
        <p:txBody>
          <a:bodyPr wrap="square" rtlCol="0">
            <a:spAutoFit/>
          </a:bodyPr>
          <a:lstStyle/>
          <a:p>
            <a:r>
              <a:rPr lang="es-ES" dirty="0"/>
              <a:t>Vaso de cerámica griego que representa una competición atlética de las Panateneas</a:t>
            </a:r>
          </a:p>
        </p:txBody>
      </p:sp>
    </p:spTree>
    <p:extLst>
      <p:ext uri="{BB962C8B-B14F-4D97-AF65-F5344CB8AC3E}">
        <p14:creationId xmlns:p14="http://schemas.microsoft.com/office/powerpoint/2010/main" val="5197582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F72732CB-956F-2D4F-A139-6A319BCD9B24}"/>
              </a:ext>
            </a:extLst>
          </p:cNvPr>
          <p:cNvSpPr>
            <a:spLocks noGrp="1"/>
          </p:cNvSpPr>
          <p:nvPr>
            <p:ph idx="1"/>
          </p:nvPr>
        </p:nvSpPr>
        <p:spPr>
          <a:xfrm>
            <a:off x="1230923" y="527539"/>
            <a:ext cx="8433582" cy="710418"/>
          </a:xfrm>
        </p:spPr>
        <p:txBody>
          <a:bodyPr/>
          <a:lstStyle/>
          <a:p>
            <a:r>
              <a:rPr lang="es-ES" dirty="0"/>
              <a:t>Tesmoforias, fiestas griegas en honor a Deméter y Perséfone</a:t>
            </a:r>
          </a:p>
        </p:txBody>
      </p:sp>
      <p:pic>
        <p:nvPicPr>
          <p:cNvPr id="4" name="Imagen 3">
            <a:extLst>
              <a:ext uri="{FF2B5EF4-FFF2-40B4-BE49-F238E27FC236}">
                <a16:creationId xmlns:a16="http://schemas.microsoft.com/office/drawing/2014/main" id="{E8F981AB-303D-7C47-8C7B-3245DD2CF0E4}"/>
              </a:ext>
            </a:extLst>
          </p:cNvPr>
          <p:cNvPicPr>
            <a:picLocks noChangeAspect="1"/>
          </p:cNvPicPr>
          <p:nvPr/>
        </p:nvPicPr>
        <p:blipFill>
          <a:blip r:embed="rId2"/>
          <a:stretch>
            <a:fillRect/>
          </a:stretch>
        </p:blipFill>
        <p:spPr>
          <a:xfrm>
            <a:off x="1441450" y="1593850"/>
            <a:ext cx="6985000" cy="3670300"/>
          </a:xfrm>
          <a:prstGeom prst="rect">
            <a:avLst/>
          </a:prstGeom>
        </p:spPr>
      </p:pic>
      <p:sp>
        <p:nvSpPr>
          <p:cNvPr id="5" name="CuadroTexto 4">
            <a:extLst>
              <a:ext uri="{FF2B5EF4-FFF2-40B4-BE49-F238E27FC236}">
                <a16:creationId xmlns:a16="http://schemas.microsoft.com/office/drawing/2014/main" id="{938EC122-C804-8042-8A7F-6909464DC80C}"/>
              </a:ext>
            </a:extLst>
          </p:cNvPr>
          <p:cNvSpPr txBox="1"/>
          <p:nvPr/>
        </p:nvSpPr>
        <p:spPr>
          <a:xfrm>
            <a:off x="8648700" y="3605156"/>
            <a:ext cx="2857500" cy="1754326"/>
          </a:xfrm>
          <a:prstGeom prst="rect">
            <a:avLst/>
          </a:prstGeom>
          <a:noFill/>
        </p:spPr>
        <p:txBody>
          <a:bodyPr wrap="square" rtlCol="0">
            <a:spAutoFit/>
          </a:bodyPr>
          <a:lstStyle/>
          <a:p>
            <a:r>
              <a:rPr lang="es-ES" dirty="0"/>
              <a:t>El ritual de ofrendas y oraciones de las Tesmoforias permanecía en secreto por sus participantes, mujeres atenienses casadas</a:t>
            </a:r>
          </a:p>
        </p:txBody>
      </p:sp>
    </p:spTree>
    <p:extLst>
      <p:ext uri="{BB962C8B-B14F-4D97-AF65-F5344CB8AC3E}">
        <p14:creationId xmlns:p14="http://schemas.microsoft.com/office/powerpoint/2010/main" val="34167429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D382D9-35B2-604F-A760-7A9590969226}"/>
              </a:ext>
            </a:extLst>
          </p:cNvPr>
          <p:cNvSpPr>
            <a:spLocks noGrp="1"/>
          </p:cNvSpPr>
          <p:nvPr>
            <p:ph type="title"/>
          </p:nvPr>
        </p:nvSpPr>
        <p:spPr/>
        <p:txBody>
          <a:bodyPr/>
          <a:lstStyle/>
          <a:p>
            <a:r>
              <a:rPr lang="es-ES" dirty="0"/>
              <a:t>Religión mistérica</a:t>
            </a:r>
          </a:p>
        </p:txBody>
      </p:sp>
      <p:sp>
        <p:nvSpPr>
          <p:cNvPr id="3" name="Marcador de contenido 2">
            <a:extLst>
              <a:ext uri="{FF2B5EF4-FFF2-40B4-BE49-F238E27FC236}">
                <a16:creationId xmlns:a16="http://schemas.microsoft.com/office/drawing/2014/main" id="{EC9D9E2F-360D-D143-B905-A0066249BE34}"/>
              </a:ext>
            </a:extLst>
          </p:cNvPr>
          <p:cNvSpPr>
            <a:spLocks noGrp="1"/>
          </p:cNvSpPr>
          <p:nvPr>
            <p:ph idx="1"/>
          </p:nvPr>
        </p:nvSpPr>
        <p:spPr>
          <a:xfrm>
            <a:off x="1371600" y="1371599"/>
            <a:ext cx="10103224" cy="5298141"/>
          </a:xfrm>
        </p:spPr>
        <p:txBody>
          <a:bodyPr>
            <a:normAutofit/>
          </a:bodyPr>
          <a:lstStyle/>
          <a:p>
            <a:pPr marL="0" indent="0">
              <a:buNone/>
            </a:pPr>
            <a:r>
              <a:rPr lang="es-ES" dirty="0"/>
              <a:t>Rasgos característicos de los misterios:</a:t>
            </a:r>
          </a:p>
          <a:p>
            <a:pPr lvl="0"/>
            <a:r>
              <a:rPr lang="es-ES" dirty="0"/>
              <a:t>Ritos religiosos secretos, no se podía divulgar lo que se hacía en su interior.</a:t>
            </a:r>
          </a:p>
          <a:p>
            <a:pPr lvl="0"/>
            <a:r>
              <a:rPr lang="es-ES" dirty="0"/>
              <a:t>Se entra voluntariamente.</a:t>
            </a:r>
          </a:p>
          <a:p>
            <a:pPr lvl="0"/>
            <a:r>
              <a:rPr lang="es-ES" dirty="0"/>
              <a:t>Participaban indistintamente, incluso bárbaros (siempre que supieran griego).</a:t>
            </a:r>
          </a:p>
          <a:p>
            <a:pPr lvl="0"/>
            <a:r>
              <a:rPr lang="es-ES" dirty="0"/>
              <a:t>Tenían un carácter soteriológico: eran un vehículo para lograr la salvación.</a:t>
            </a:r>
          </a:p>
          <a:p>
            <a:pPr lvl="0"/>
            <a:r>
              <a:rPr lang="es-ES" dirty="0"/>
              <a:t>Era una especie de liberación para las situaciones depresivas por la enfermedad, el fracaso o la inquietud ante la muerte.</a:t>
            </a:r>
          </a:p>
          <a:p>
            <a:pPr lvl="0"/>
            <a:r>
              <a:rPr lang="es-ES" dirty="0"/>
              <a:t> A menudo solían comportar para el iniciado un cierto sufrimiento y luego una especie de extrema intensidad.</a:t>
            </a:r>
          </a:p>
          <a:p>
            <a:pPr lvl="0"/>
            <a:r>
              <a:rPr lang="es-ES" dirty="0"/>
              <a:t>En muchos casos era una especie de imitación a la muerte.</a:t>
            </a:r>
          </a:p>
          <a:p>
            <a:pPr lvl="0"/>
            <a:r>
              <a:rPr lang="es-ES" dirty="0"/>
              <a:t>Frente a la religión de la ciudad que pretendía propiciar a la divinidad, estos estaban centrados en el sujeto participante que buscaba remedio y consuelo. </a:t>
            </a:r>
          </a:p>
          <a:p>
            <a:endParaRPr lang="es-ES" dirty="0"/>
          </a:p>
        </p:txBody>
      </p:sp>
    </p:spTree>
    <p:extLst>
      <p:ext uri="{BB962C8B-B14F-4D97-AF65-F5344CB8AC3E}">
        <p14:creationId xmlns:p14="http://schemas.microsoft.com/office/powerpoint/2010/main" val="41423959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AD1688-F801-1345-8CC0-1705020E29D4}"/>
              </a:ext>
            </a:extLst>
          </p:cNvPr>
          <p:cNvSpPr>
            <a:spLocks noGrp="1"/>
          </p:cNvSpPr>
          <p:nvPr>
            <p:ph type="title"/>
          </p:nvPr>
        </p:nvSpPr>
        <p:spPr>
          <a:xfrm>
            <a:off x="1371600" y="685799"/>
            <a:ext cx="9784080" cy="996687"/>
          </a:xfrm>
        </p:spPr>
        <p:txBody>
          <a:bodyPr>
            <a:normAutofit fontScale="90000"/>
          </a:bodyPr>
          <a:lstStyle/>
          <a:p>
            <a:r>
              <a:rPr lang="es-ES" sz="3600" dirty="0"/>
              <a:t>Iniciación en los Misterios: La urna de </a:t>
            </a:r>
            <a:r>
              <a:rPr lang="es-ES" sz="3600" dirty="0" err="1"/>
              <a:t>Lovatelli</a:t>
            </a:r>
            <a:br>
              <a:rPr lang="es-ES" dirty="0"/>
            </a:br>
            <a:endParaRPr lang="es-ES" dirty="0"/>
          </a:p>
        </p:txBody>
      </p:sp>
      <p:sp>
        <p:nvSpPr>
          <p:cNvPr id="4" name="Rectangle 2">
            <a:extLst>
              <a:ext uri="{FF2B5EF4-FFF2-40B4-BE49-F238E27FC236}">
                <a16:creationId xmlns:a16="http://schemas.microsoft.com/office/drawing/2014/main" id="{BDC30A2E-D37F-C149-B23F-54697CD73DEC}"/>
              </a:ext>
            </a:extLst>
          </p:cNvPr>
          <p:cNvSpPr>
            <a:spLocks noChangeArrowheads="1"/>
          </p:cNvSpPr>
          <p:nvPr/>
        </p:nvSpPr>
        <p:spPr bwMode="auto">
          <a:xfrm>
            <a:off x="1493520" y="313944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pic>
        <p:nvPicPr>
          <p:cNvPr id="2049" name="Imagen 6" descr="Esto es Argos! auf Twitter: &amp;quot;A pesar de que se trataban de ritos secretos,  sabemos que se realizaba una purificación y expiación de los candidatos a  ser iniciados mediante fuego, agua y">
            <a:extLst>
              <a:ext uri="{FF2B5EF4-FFF2-40B4-BE49-F238E27FC236}">
                <a16:creationId xmlns:a16="http://schemas.microsoft.com/office/drawing/2014/main" id="{3F4590B9-8AF4-D646-9E85-9AD7897A1A5F}"/>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800434" y="2289435"/>
            <a:ext cx="3771689" cy="3614535"/>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descr="Imagen que contiene tabla, hidrante, parado, florero&#10;&#10;Descripción generada automáticamente">
            <a:extLst>
              <a:ext uri="{FF2B5EF4-FFF2-40B4-BE49-F238E27FC236}">
                <a16:creationId xmlns:a16="http://schemas.microsoft.com/office/drawing/2014/main" id="{9C8C8EA9-308E-9A49-8264-DC537EF432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79004" y="1982710"/>
            <a:ext cx="2864739" cy="4189491"/>
          </a:xfrm>
          <a:prstGeom prst="rect">
            <a:avLst/>
          </a:prstGeom>
        </p:spPr>
      </p:pic>
    </p:spTree>
    <p:extLst>
      <p:ext uri="{BB962C8B-B14F-4D97-AF65-F5344CB8AC3E}">
        <p14:creationId xmlns:p14="http://schemas.microsoft.com/office/powerpoint/2010/main" val="14723341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9D9D6BF1-DFF2-4526-9D13-BF339D8C41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10" name="Freeform 6">
              <a:extLst>
                <a:ext uri="{FF2B5EF4-FFF2-40B4-BE49-F238E27FC236}">
                  <a16:creationId xmlns:a16="http://schemas.microsoft.com/office/drawing/2014/main" id="{A54D4DB6-FB18-4CAE-8905-E0053C9256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1" name="Freeform 6">
              <a:extLst>
                <a:ext uri="{FF2B5EF4-FFF2-40B4-BE49-F238E27FC236}">
                  <a16:creationId xmlns:a16="http://schemas.microsoft.com/office/drawing/2014/main" id="{1DBD6488-9429-4FFA-8AE8-C4022C39B0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useBgFill="1">
        <p:nvSpPr>
          <p:cNvPr id="13" name="Rectangle 12">
            <a:extLst>
              <a:ext uri="{FF2B5EF4-FFF2-40B4-BE49-F238E27FC236}">
                <a16:creationId xmlns:a16="http://schemas.microsoft.com/office/drawing/2014/main" id="{B709ADC9-6EAF-4268-9415-1ED5ECFA2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Marcador de contenido 3">
            <a:extLst>
              <a:ext uri="{FF2B5EF4-FFF2-40B4-BE49-F238E27FC236}">
                <a16:creationId xmlns:a16="http://schemas.microsoft.com/office/drawing/2014/main" id="{B016D10A-2506-C544-83DE-7CA6F1B5B9BC}"/>
              </a:ext>
            </a:extLst>
          </p:cNvPr>
          <p:cNvPicPr>
            <a:picLocks noGrp="1" noChangeAspect="1"/>
          </p:cNvPicPr>
          <p:nvPr>
            <p:ph idx="1"/>
          </p:nvPr>
        </p:nvPicPr>
        <p:blipFill rotWithShape="1">
          <a:blip r:embed="rId2">
            <a:alphaModFix amt="40000"/>
          </a:blip>
          <a:srcRect t="15413"/>
          <a:stretch/>
        </p:blipFill>
        <p:spPr>
          <a:xfrm>
            <a:off x="20" y="10"/>
            <a:ext cx="12191980" cy="6857990"/>
          </a:xfrm>
          <a:prstGeom prst="rect">
            <a:avLst/>
          </a:prstGeom>
        </p:spPr>
      </p:pic>
      <p:sp>
        <p:nvSpPr>
          <p:cNvPr id="2" name="Título 1">
            <a:extLst>
              <a:ext uri="{FF2B5EF4-FFF2-40B4-BE49-F238E27FC236}">
                <a16:creationId xmlns:a16="http://schemas.microsoft.com/office/drawing/2014/main" id="{BCF9279C-5389-0446-907A-10257B4CF203}"/>
              </a:ext>
            </a:extLst>
          </p:cNvPr>
          <p:cNvSpPr>
            <a:spLocks noGrp="1"/>
          </p:cNvSpPr>
          <p:nvPr>
            <p:ph type="title"/>
          </p:nvPr>
        </p:nvSpPr>
        <p:spPr>
          <a:xfrm>
            <a:off x="3354340" y="1497725"/>
            <a:ext cx="5471809" cy="3231930"/>
          </a:xfrm>
        </p:spPr>
        <p:txBody>
          <a:bodyPr vert="horz" lIns="91440" tIns="45720" rIns="91440" bIns="45720" rtlCol="0" anchor="b">
            <a:normAutofit/>
          </a:bodyPr>
          <a:lstStyle/>
          <a:p>
            <a:pPr algn="ctr"/>
            <a:r>
              <a:rPr lang="es-ES" b="1" dirty="0"/>
              <a:t>Comunicación con los dioses</a:t>
            </a:r>
            <a:br>
              <a:rPr lang="es-ES" dirty="0"/>
            </a:br>
            <a:endParaRPr lang="en-US" sz="7200" cap="all" dirty="0"/>
          </a:p>
        </p:txBody>
      </p:sp>
    </p:spTree>
    <p:extLst>
      <p:ext uri="{BB962C8B-B14F-4D97-AF65-F5344CB8AC3E}">
        <p14:creationId xmlns:p14="http://schemas.microsoft.com/office/powerpoint/2010/main" val="2221998565"/>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84674700-8D43-1D4C-AAF2-5A202F678DCE}"/>
              </a:ext>
            </a:extLst>
          </p:cNvPr>
          <p:cNvPicPr>
            <a:picLocks noChangeAspect="1"/>
          </p:cNvPicPr>
          <p:nvPr/>
        </p:nvPicPr>
        <p:blipFill rotWithShape="1">
          <a:blip r:embed="rId2"/>
          <a:srcRect t="10365" b="5049"/>
          <a:stretch/>
        </p:blipFill>
        <p:spPr>
          <a:xfrm>
            <a:off x="20" y="-1"/>
            <a:ext cx="12191980" cy="6858000"/>
          </a:xfrm>
          <a:prstGeom prst="rect">
            <a:avLst/>
          </a:prstGeom>
        </p:spPr>
      </p:pic>
      <p:sp>
        <p:nvSpPr>
          <p:cNvPr id="9" name="Rectangle 8">
            <a:extLst>
              <a:ext uri="{FF2B5EF4-FFF2-40B4-BE49-F238E27FC236}">
                <a16:creationId xmlns:a16="http://schemas.microsoft.com/office/drawing/2014/main" id="{3CBA2BA5-DF4D-437C-9273-F945CF857D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7948" y="1838152"/>
            <a:ext cx="5607908" cy="3724448"/>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754EA86-2D7A-4D51-B5F6-DA6349D5F4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1087261" y="1405049"/>
            <a:ext cx="2131466" cy="1830903"/>
          </a:xfrm>
          <a:custGeom>
            <a:avLst/>
            <a:gdLst>
              <a:gd name="connsiteX0" fmla="*/ 2308583 w 2308583"/>
              <a:gd name="connsiteY0" fmla="*/ 1983044 h 1983044"/>
              <a:gd name="connsiteX1" fmla="*/ 462 w 2308583"/>
              <a:gd name="connsiteY1" fmla="*/ 1983044 h 1983044"/>
              <a:gd name="connsiteX2" fmla="*/ 0 w 2308583"/>
              <a:gd name="connsiteY2" fmla="*/ 1711185 h 1983044"/>
              <a:gd name="connsiteX3" fmla="*/ 2022607 w 2308583"/>
              <a:gd name="connsiteY3" fmla="*/ 1712117 h 1983044"/>
              <a:gd name="connsiteX4" fmla="*/ 2022607 w 2308583"/>
              <a:gd name="connsiteY4" fmla="*/ 0 h 1983044"/>
              <a:gd name="connsiteX5" fmla="*/ 2308583 w 2308583"/>
              <a:gd name="connsiteY5" fmla="*/ 0 h 1983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8583" h="1983044">
                <a:moveTo>
                  <a:pt x="2308583" y="1983044"/>
                </a:moveTo>
                <a:lnTo>
                  <a:pt x="462" y="1983044"/>
                </a:lnTo>
                <a:cubicBezTo>
                  <a:pt x="-462" y="1889214"/>
                  <a:pt x="923" y="1805015"/>
                  <a:pt x="0" y="1711185"/>
                </a:cubicBezTo>
                <a:lnTo>
                  <a:pt x="2022607" y="1712117"/>
                </a:lnTo>
                <a:lnTo>
                  <a:pt x="2022607" y="0"/>
                </a:lnTo>
                <a:lnTo>
                  <a:pt x="2308583" y="0"/>
                </a:lnTo>
                <a:close/>
              </a:path>
            </a:pathLst>
          </a:custGeom>
          <a:solidFill>
            <a:schemeClr val="tx1">
              <a:alpha val="70000"/>
            </a:schemeClr>
          </a:solidFill>
          <a:ln w="0">
            <a:noFill/>
            <a:prstDash val="solid"/>
            <a:round/>
            <a:headEnd/>
            <a:tailEnd/>
          </a:ln>
        </p:spPr>
      </p:sp>
      <p:sp>
        <p:nvSpPr>
          <p:cNvPr id="2" name="Título 1">
            <a:extLst>
              <a:ext uri="{FF2B5EF4-FFF2-40B4-BE49-F238E27FC236}">
                <a16:creationId xmlns:a16="http://schemas.microsoft.com/office/drawing/2014/main" id="{D7E25C80-0D6B-074E-BFF5-F16DDABE7EE1}"/>
              </a:ext>
            </a:extLst>
          </p:cNvPr>
          <p:cNvSpPr>
            <a:spLocks noGrp="1"/>
          </p:cNvSpPr>
          <p:nvPr>
            <p:ph type="title"/>
          </p:nvPr>
        </p:nvSpPr>
        <p:spPr>
          <a:xfrm>
            <a:off x="1860024" y="1915888"/>
            <a:ext cx="4891887" cy="742906"/>
          </a:xfrm>
        </p:spPr>
        <p:txBody>
          <a:bodyPr anchor="ctr">
            <a:normAutofit/>
          </a:bodyPr>
          <a:lstStyle/>
          <a:p>
            <a:r>
              <a:rPr lang="es-ES" sz="3600" dirty="0"/>
              <a:t>Culto en la actualidad</a:t>
            </a:r>
          </a:p>
        </p:txBody>
      </p:sp>
      <p:sp>
        <p:nvSpPr>
          <p:cNvPr id="3" name="Marcador de contenido 2">
            <a:extLst>
              <a:ext uri="{FF2B5EF4-FFF2-40B4-BE49-F238E27FC236}">
                <a16:creationId xmlns:a16="http://schemas.microsoft.com/office/drawing/2014/main" id="{FE944718-A1E2-B540-B084-96E04A18E79E}"/>
              </a:ext>
            </a:extLst>
          </p:cNvPr>
          <p:cNvSpPr>
            <a:spLocks noGrp="1"/>
          </p:cNvSpPr>
          <p:nvPr>
            <p:ph idx="1"/>
          </p:nvPr>
        </p:nvSpPr>
        <p:spPr>
          <a:xfrm>
            <a:off x="1571038" y="2552835"/>
            <a:ext cx="5395260" cy="3009765"/>
          </a:xfrm>
        </p:spPr>
        <p:txBody>
          <a:bodyPr>
            <a:noAutofit/>
          </a:bodyPr>
          <a:lstStyle/>
          <a:p>
            <a:r>
              <a:rPr lang="es-ES" sz="2400" dirty="0"/>
              <a:t>Helenismo</a:t>
            </a:r>
          </a:p>
          <a:p>
            <a:pPr marL="0" indent="0">
              <a:buNone/>
            </a:pPr>
            <a:r>
              <a:rPr lang="es-ES" dirty="0"/>
              <a:t>Los creyentes hacen interpretaciones en honor a los cultos de la antigua Grecia, velando con varias organizaciones o ramas por sus derechos.</a:t>
            </a:r>
            <a:r>
              <a:rPr lang="es-ES" sz="2400" dirty="0"/>
              <a:t> </a:t>
            </a:r>
          </a:p>
        </p:txBody>
      </p:sp>
    </p:spTree>
    <p:extLst>
      <p:ext uri="{BB962C8B-B14F-4D97-AF65-F5344CB8AC3E}">
        <p14:creationId xmlns:p14="http://schemas.microsoft.com/office/powerpoint/2010/main" val="1375404270"/>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1E1665A6-74DB-4F44-A6EF-F01205E871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C1CF3F7-3D53-6C47-AEFB-A6206C2A4545}"/>
              </a:ext>
            </a:extLst>
          </p:cNvPr>
          <p:cNvSpPr>
            <a:spLocks noGrp="1"/>
          </p:cNvSpPr>
          <p:nvPr>
            <p:ph type="title"/>
          </p:nvPr>
        </p:nvSpPr>
        <p:spPr>
          <a:xfrm>
            <a:off x="643467" y="685800"/>
            <a:ext cx="10905066" cy="1485900"/>
          </a:xfrm>
          <a:noFill/>
        </p:spPr>
        <p:txBody>
          <a:bodyPr>
            <a:normAutofit/>
          </a:bodyPr>
          <a:lstStyle/>
          <a:p>
            <a:pPr algn="ctr"/>
            <a:r>
              <a:rPr lang="es-ES"/>
              <a:t>Índice</a:t>
            </a:r>
          </a:p>
        </p:txBody>
      </p:sp>
      <p:graphicFrame>
        <p:nvGraphicFramePr>
          <p:cNvPr id="15" name="Marcador de contenido 2">
            <a:extLst>
              <a:ext uri="{FF2B5EF4-FFF2-40B4-BE49-F238E27FC236}">
                <a16:creationId xmlns:a16="http://schemas.microsoft.com/office/drawing/2014/main" id="{ED4FD8F3-F061-4B89-978A-9BE6585C1473}"/>
              </a:ext>
            </a:extLst>
          </p:cNvPr>
          <p:cNvGraphicFramePr>
            <a:graphicFrameLocks noGrp="1"/>
          </p:cNvGraphicFramePr>
          <p:nvPr>
            <p:ph idx="1"/>
            <p:extLst>
              <p:ext uri="{D42A27DB-BD31-4B8C-83A1-F6EECF244321}">
                <p14:modId xmlns:p14="http://schemas.microsoft.com/office/powerpoint/2010/main" val="1259183090"/>
              </p:ext>
            </p:extLst>
          </p:nvPr>
        </p:nvGraphicFramePr>
        <p:xfrm>
          <a:off x="1122972" y="1409075"/>
          <a:ext cx="9946056" cy="49467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571503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3AB4122-16F6-FB4B-9111-19A29D8ECD31}"/>
              </a:ext>
            </a:extLst>
          </p:cNvPr>
          <p:cNvSpPr>
            <a:spLocks noGrp="1"/>
          </p:cNvSpPr>
          <p:nvPr>
            <p:ph type="title"/>
          </p:nvPr>
        </p:nvSpPr>
        <p:spPr>
          <a:xfrm>
            <a:off x="4159420" y="3103880"/>
            <a:ext cx="4322912" cy="835660"/>
          </a:xfrm>
        </p:spPr>
        <p:txBody>
          <a:bodyPr>
            <a:noAutofit/>
          </a:bodyPr>
          <a:lstStyle/>
          <a:p>
            <a:r>
              <a:rPr lang="es-ES" sz="4800" dirty="0"/>
              <a:t>SUPERSTICIÓN:</a:t>
            </a:r>
          </a:p>
        </p:txBody>
      </p:sp>
      <p:pic>
        <p:nvPicPr>
          <p:cNvPr id="4" name="Marcador de contenido 3">
            <a:extLst>
              <a:ext uri="{FF2B5EF4-FFF2-40B4-BE49-F238E27FC236}">
                <a16:creationId xmlns:a16="http://schemas.microsoft.com/office/drawing/2014/main" id="{175CAB26-4F19-7242-B0B3-07CB8089C2BB}"/>
              </a:ext>
            </a:extLst>
          </p:cNvPr>
          <p:cNvPicPr>
            <a:picLocks noGrp="1" noChangeAspect="1"/>
          </p:cNvPicPr>
          <p:nvPr>
            <p:ph idx="1"/>
          </p:nvPr>
        </p:nvPicPr>
        <p:blipFill>
          <a:blip r:embed="rId2"/>
          <a:stretch>
            <a:fillRect/>
          </a:stretch>
        </p:blipFill>
        <p:spPr>
          <a:xfrm>
            <a:off x="5130181" y="5087954"/>
            <a:ext cx="2779364" cy="1527730"/>
          </a:xfrm>
        </p:spPr>
      </p:pic>
      <p:pic>
        <p:nvPicPr>
          <p:cNvPr id="5" name="Imagen 4">
            <a:extLst>
              <a:ext uri="{FF2B5EF4-FFF2-40B4-BE49-F238E27FC236}">
                <a16:creationId xmlns:a16="http://schemas.microsoft.com/office/drawing/2014/main" id="{BCA19830-51AE-2347-B15A-8F60E518D656}"/>
              </a:ext>
            </a:extLst>
          </p:cNvPr>
          <p:cNvPicPr>
            <a:picLocks noChangeAspect="1"/>
          </p:cNvPicPr>
          <p:nvPr/>
        </p:nvPicPr>
        <p:blipFill>
          <a:blip r:embed="rId3"/>
          <a:stretch>
            <a:fillRect/>
          </a:stretch>
        </p:blipFill>
        <p:spPr>
          <a:xfrm>
            <a:off x="1151340" y="635000"/>
            <a:ext cx="3284014" cy="2181352"/>
          </a:xfrm>
          <a:prstGeom prst="rect">
            <a:avLst/>
          </a:prstGeom>
        </p:spPr>
      </p:pic>
      <p:pic>
        <p:nvPicPr>
          <p:cNvPr id="6" name="Imagen 5">
            <a:extLst>
              <a:ext uri="{FF2B5EF4-FFF2-40B4-BE49-F238E27FC236}">
                <a16:creationId xmlns:a16="http://schemas.microsoft.com/office/drawing/2014/main" id="{782989EF-A453-E048-9468-9BEEC4005EB1}"/>
              </a:ext>
            </a:extLst>
          </p:cNvPr>
          <p:cNvPicPr>
            <a:picLocks noChangeAspect="1"/>
          </p:cNvPicPr>
          <p:nvPr/>
        </p:nvPicPr>
        <p:blipFill>
          <a:blip r:embed="rId4"/>
          <a:stretch>
            <a:fillRect/>
          </a:stretch>
        </p:blipFill>
        <p:spPr>
          <a:xfrm>
            <a:off x="1041432" y="4676843"/>
            <a:ext cx="3364706" cy="1714500"/>
          </a:xfrm>
          <a:prstGeom prst="rect">
            <a:avLst/>
          </a:prstGeom>
        </p:spPr>
      </p:pic>
      <p:pic>
        <p:nvPicPr>
          <p:cNvPr id="7" name="Imagen 6">
            <a:extLst>
              <a:ext uri="{FF2B5EF4-FFF2-40B4-BE49-F238E27FC236}">
                <a16:creationId xmlns:a16="http://schemas.microsoft.com/office/drawing/2014/main" id="{925242B2-340A-1C43-8852-54ACEA6DEE26}"/>
              </a:ext>
            </a:extLst>
          </p:cNvPr>
          <p:cNvPicPr>
            <a:picLocks noChangeAspect="1"/>
          </p:cNvPicPr>
          <p:nvPr/>
        </p:nvPicPr>
        <p:blipFill>
          <a:blip r:embed="rId5"/>
          <a:stretch>
            <a:fillRect/>
          </a:stretch>
        </p:blipFill>
        <p:spPr>
          <a:xfrm>
            <a:off x="8633588" y="3521710"/>
            <a:ext cx="3120228" cy="2072560"/>
          </a:xfrm>
          <a:prstGeom prst="rect">
            <a:avLst/>
          </a:prstGeom>
        </p:spPr>
      </p:pic>
      <p:pic>
        <p:nvPicPr>
          <p:cNvPr id="8" name="Imagen 7">
            <a:extLst>
              <a:ext uri="{FF2B5EF4-FFF2-40B4-BE49-F238E27FC236}">
                <a16:creationId xmlns:a16="http://schemas.microsoft.com/office/drawing/2014/main" id="{928E6CB7-3FF0-DC42-AA07-183E52D5C378}"/>
              </a:ext>
            </a:extLst>
          </p:cNvPr>
          <p:cNvPicPr>
            <a:picLocks noChangeAspect="1"/>
          </p:cNvPicPr>
          <p:nvPr/>
        </p:nvPicPr>
        <p:blipFill>
          <a:blip r:embed="rId6"/>
          <a:stretch>
            <a:fillRect/>
          </a:stretch>
        </p:blipFill>
        <p:spPr>
          <a:xfrm>
            <a:off x="7131050" y="242316"/>
            <a:ext cx="4322912" cy="2376170"/>
          </a:xfrm>
          <a:prstGeom prst="rect">
            <a:avLst/>
          </a:prstGeom>
        </p:spPr>
      </p:pic>
    </p:spTree>
    <p:extLst>
      <p:ext uri="{BB962C8B-B14F-4D97-AF65-F5344CB8AC3E}">
        <p14:creationId xmlns:p14="http://schemas.microsoft.com/office/powerpoint/2010/main" val="35080340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D868099-6145-4BC0-A5EA-74BEF1776B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3A69B28E-4ECE-9849-A4A9-28A2A91E1AEC}"/>
              </a:ext>
            </a:extLst>
          </p:cNvPr>
          <p:cNvSpPr>
            <a:spLocks noGrp="1"/>
          </p:cNvSpPr>
          <p:nvPr>
            <p:ph type="title"/>
          </p:nvPr>
        </p:nvSpPr>
        <p:spPr>
          <a:xfrm>
            <a:off x="8471424" y="1110882"/>
            <a:ext cx="3053039" cy="1060817"/>
          </a:xfrm>
        </p:spPr>
        <p:txBody>
          <a:bodyPr anchor="b">
            <a:normAutofit/>
          </a:bodyPr>
          <a:lstStyle/>
          <a:p>
            <a:r>
              <a:rPr lang="es-ES" sz="4000" dirty="0"/>
              <a:t>Introducción</a:t>
            </a:r>
          </a:p>
        </p:txBody>
      </p:sp>
      <p:pic>
        <p:nvPicPr>
          <p:cNvPr id="5" name="Marcador de contenido 4" descr="Interfaz de usuario gráfica, Texto, Aplicación, Correo electrónico&#10;&#10;Descripción generada automáticamente">
            <a:extLst>
              <a:ext uri="{FF2B5EF4-FFF2-40B4-BE49-F238E27FC236}">
                <a16:creationId xmlns:a16="http://schemas.microsoft.com/office/drawing/2014/main" id="{1D2454ED-0428-CD4E-B321-F9B561F67A9A}"/>
              </a:ext>
            </a:extLst>
          </p:cNvPr>
          <p:cNvPicPr>
            <a:picLocks noChangeAspect="1"/>
          </p:cNvPicPr>
          <p:nvPr/>
        </p:nvPicPr>
        <p:blipFill>
          <a:blip r:embed="rId2"/>
          <a:stretch>
            <a:fillRect/>
          </a:stretch>
        </p:blipFill>
        <p:spPr>
          <a:xfrm>
            <a:off x="634275" y="1100122"/>
            <a:ext cx="6900380" cy="4657755"/>
          </a:xfrm>
          <a:prstGeom prst="rect">
            <a:avLst/>
          </a:prstGeom>
        </p:spPr>
      </p:pic>
      <p:sp>
        <p:nvSpPr>
          <p:cNvPr id="13" name="Freeform 6">
            <a:extLst>
              <a:ext uri="{FF2B5EF4-FFF2-40B4-BE49-F238E27FC236}">
                <a16:creationId xmlns:a16="http://schemas.microsoft.com/office/drawing/2014/main" id="{CC1026F7-DECB-49B4-A565-518BBA4454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983434" y="640080"/>
            <a:ext cx="2296028" cy="3674981"/>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1596220653"/>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D7F09179-C677-2748-9DD2-1E6D004FC25E}"/>
              </a:ext>
            </a:extLst>
          </p:cNvPr>
          <p:cNvSpPr>
            <a:spLocks noGrp="1"/>
          </p:cNvSpPr>
          <p:nvPr>
            <p:ph idx="1"/>
          </p:nvPr>
        </p:nvSpPr>
        <p:spPr>
          <a:xfrm>
            <a:off x="1295400" y="589280"/>
            <a:ext cx="9601200" cy="5013960"/>
          </a:xfrm>
        </p:spPr>
        <p:txBody>
          <a:bodyPr>
            <a:noAutofit/>
          </a:bodyPr>
          <a:lstStyle/>
          <a:p>
            <a:r>
              <a:rPr lang="es-ES" sz="2800" dirty="0"/>
              <a:t>Grecia es la cuna de las supersticiones y los mitos</a:t>
            </a:r>
          </a:p>
          <a:p>
            <a:r>
              <a:rPr lang="es-ES" sz="2800" dirty="0"/>
              <a:t>Superstición como ciencia, una de las </a:t>
            </a:r>
            <a:r>
              <a:rPr lang="es-ES" sz="2800" i="1" dirty="0" err="1"/>
              <a:t>technai</a:t>
            </a:r>
            <a:r>
              <a:rPr lang="es-ES" sz="2800" dirty="0"/>
              <a:t> para los griegos</a:t>
            </a:r>
          </a:p>
          <a:p>
            <a:pPr marL="0" indent="0">
              <a:buNone/>
            </a:pPr>
            <a:endParaRPr lang="es-ES" sz="2800" dirty="0"/>
          </a:p>
          <a:p>
            <a:r>
              <a:rPr lang="es-ES" sz="2800" dirty="0"/>
              <a:t>Según cuenta Plutarco en su </a:t>
            </a:r>
            <a:r>
              <a:rPr lang="es-ES" sz="2800" i="1" dirty="0"/>
              <a:t>Vida de </a:t>
            </a:r>
            <a:r>
              <a:rPr lang="es-ES" sz="2800" i="1" dirty="0" err="1"/>
              <a:t>Nicias</a:t>
            </a:r>
            <a:r>
              <a:rPr lang="es-ES" sz="2800" i="1" dirty="0"/>
              <a:t> </a:t>
            </a:r>
            <a:r>
              <a:rPr lang="es-ES" sz="2800" dirty="0"/>
              <a:t>(23-24), este general ateniense fue el causante del fracaso de la expedición contra Siracusa en el año 415 a.C. Estando </a:t>
            </a:r>
            <a:r>
              <a:rPr lang="es-ES" sz="2800" dirty="0" err="1"/>
              <a:t>Nicias</a:t>
            </a:r>
            <a:r>
              <a:rPr lang="es-ES" sz="2800" dirty="0"/>
              <a:t> a punto de tomar la ciudad, ocurrió un eclipse de luna que el general tomó como un mal presagio. Entonces dedicó los siguientes días a hacer sacrificios y libaciones, a fin de atraerse la benevolencia de los dioses. Precioso tiempo que los siracusanos emplearon en preparar su defensa y desbaratar las naves enemigas.</a:t>
            </a:r>
          </a:p>
        </p:txBody>
      </p:sp>
    </p:spTree>
    <p:extLst>
      <p:ext uri="{BB962C8B-B14F-4D97-AF65-F5344CB8AC3E}">
        <p14:creationId xmlns:p14="http://schemas.microsoft.com/office/powerpoint/2010/main" val="9370152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355A04-CE2E-D542-9D61-B04A8CCE6075}"/>
              </a:ext>
            </a:extLst>
          </p:cNvPr>
          <p:cNvSpPr>
            <a:spLocks noGrp="1"/>
          </p:cNvSpPr>
          <p:nvPr>
            <p:ph type="title"/>
          </p:nvPr>
        </p:nvSpPr>
        <p:spPr/>
        <p:txBody>
          <a:bodyPr/>
          <a:lstStyle/>
          <a:p>
            <a:r>
              <a:rPr lang="es-ES" dirty="0"/>
              <a:t>Oráculos</a:t>
            </a:r>
          </a:p>
        </p:txBody>
      </p:sp>
      <p:sp>
        <p:nvSpPr>
          <p:cNvPr id="3" name="Marcador de contenido 2">
            <a:extLst>
              <a:ext uri="{FF2B5EF4-FFF2-40B4-BE49-F238E27FC236}">
                <a16:creationId xmlns:a16="http://schemas.microsoft.com/office/drawing/2014/main" id="{5CEC78A5-496D-9E49-83DA-0244C8DE8F54}"/>
              </a:ext>
            </a:extLst>
          </p:cNvPr>
          <p:cNvSpPr>
            <a:spLocks noGrp="1"/>
          </p:cNvSpPr>
          <p:nvPr>
            <p:ph idx="1"/>
          </p:nvPr>
        </p:nvSpPr>
        <p:spPr>
          <a:xfrm>
            <a:off x="1371600" y="1428750"/>
            <a:ext cx="9601200" cy="4438650"/>
          </a:xfrm>
        </p:spPr>
        <p:txBody>
          <a:bodyPr/>
          <a:lstStyle/>
          <a:p>
            <a:pPr marL="0" indent="0">
              <a:buNone/>
            </a:pPr>
            <a:r>
              <a:rPr lang="es-ES" dirty="0"/>
              <a:t>- Era la profecía y ese santuario especial</a:t>
            </a:r>
          </a:p>
          <a:p>
            <a:pPr marL="0" indent="0">
              <a:buNone/>
            </a:pPr>
            <a:r>
              <a:rPr lang="es-ES" dirty="0"/>
              <a:t>- Búsqueda del devenir</a:t>
            </a:r>
          </a:p>
          <a:p>
            <a:pPr marL="0" indent="0">
              <a:buNone/>
            </a:pPr>
            <a:r>
              <a:rPr lang="es-ES" dirty="0"/>
              <a:t>- Era caro</a:t>
            </a:r>
          </a:p>
          <a:p>
            <a:pPr marL="0" indent="0">
              <a:buNone/>
            </a:pPr>
            <a:r>
              <a:rPr lang="es-ES" dirty="0"/>
              <a:t>- Contacto con la divinidad a través de un intermediario</a:t>
            </a:r>
          </a:p>
          <a:p>
            <a:pPr marL="0" indent="0">
              <a:buNone/>
            </a:pPr>
            <a:r>
              <a:rPr lang="es-ES" dirty="0"/>
              <a:t>- Un vidente formulaba las respuestas, en su mayoría, de forma críptica</a:t>
            </a:r>
          </a:p>
          <a:p>
            <a:pPr marL="0" indent="0">
              <a:buNone/>
            </a:pPr>
            <a:r>
              <a:rPr lang="es-ES" dirty="0"/>
              <a:t>- El intermediario era especial, y podía ser indistintamente hombre o mujer</a:t>
            </a:r>
          </a:p>
          <a:p>
            <a:pPr marL="0" indent="0">
              <a:buNone/>
            </a:pPr>
            <a:r>
              <a:rPr lang="es-ES" dirty="0"/>
              <a:t>- Principales dioses oraculares: Apolo y Zeus</a:t>
            </a:r>
          </a:p>
          <a:p>
            <a:r>
              <a:rPr lang="es-ES" dirty="0"/>
              <a:t>Oráculo de </a:t>
            </a:r>
            <a:r>
              <a:rPr lang="es-ES" dirty="0" err="1"/>
              <a:t>Dodona</a:t>
            </a:r>
            <a:endParaRPr lang="es-ES" dirty="0"/>
          </a:p>
          <a:p>
            <a:r>
              <a:rPr lang="es-ES" dirty="0"/>
              <a:t>Oráculo de Delfos</a:t>
            </a:r>
          </a:p>
          <a:p>
            <a:pPr marL="0" indent="0">
              <a:buNone/>
            </a:pPr>
            <a:r>
              <a:rPr lang="es-ES" dirty="0"/>
              <a:t>- Se consultaban cosas de todo tipo</a:t>
            </a:r>
          </a:p>
        </p:txBody>
      </p:sp>
    </p:spTree>
    <p:extLst>
      <p:ext uri="{BB962C8B-B14F-4D97-AF65-F5344CB8AC3E}">
        <p14:creationId xmlns:p14="http://schemas.microsoft.com/office/powerpoint/2010/main" val="19593196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2EFD87-044C-F441-9A1A-8413FA9D268B}"/>
              </a:ext>
            </a:extLst>
          </p:cNvPr>
          <p:cNvSpPr>
            <a:spLocks noGrp="1"/>
          </p:cNvSpPr>
          <p:nvPr>
            <p:ph type="title"/>
          </p:nvPr>
        </p:nvSpPr>
        <p:spPr/>
        <p:txBody>
          <a:bodyPr/>
          <a:lstStyle/>
          <a:p>
            <a:r>
              <a:rPr lang="es-ES" dirty="0"/>
              <a:t>Cuando en la Ilíada Aquiles reza</a:t>
            </a:r>
          </a:p>
        </p:txBody>
      </p:sp>
      <p:sp>
        <p:nvSpPr>
          <p:cNvPr id="3" name="Marcador de contenido 2">
            <a:extLst>
              <a:ext uri="{FF2B5EF4-FFF2-40B4-BE49-F238E27FC236}">
                <a16:creationId xmlns:a16="http://schemas.microsoft.com/office/drawing/2014/main" id="{4D4BF0F4-946C-824E-B484-3BD900DF9221}"/>
              </a:ext>
            </a:extLst>
          </p:cNvPr>
          <p:cNvSpPr>
            <a:spLocks noGrp="1"/>
          </p:cNvSpPr>
          <p:nvPr>
            <p:ph idx="1"/>
          </p:nvPr>
        </p:nvSpPr>
        <p:spPr>
          <a:xfrm>
            <a:off x="1371600" y="2506716"/>
            <a:ext cx="8734097" cy="3360683"/>
          </a:xfrm>
        </p:spPr>
        <p:txBody>
          <a:bodyPr/>
          <a:lstStyle/>
          <a:p>
            <a:pPr marL="0" indent="0">
              <a:buNone/>
            </a:pPr>
            <a:r>
              <a:rPr lang="es-ES" sz="2400" dirty="0"/>
              <a:t>¡Zeus soberano, </a:t>
            </a:r>
            <a:r>
              <a:rPr lang="es-ES" sz="2400" dirty="0" err="1"/>
              <a:t>Dodoneo</a:t>
            </a:r>
            <a:r>
              <a:rPr lang="es-ES" sz="2400" dirty="0"/>
              <a:t>, Pelásgico, que vives lejos y reinas en </a:t>
            </a:r>
            <a:r>
              <a:rPr lang="es-ES" sz="2400" dirty="0" err="1"/>
              <a:t>Dodona</a:t>
            </a:r>
            <a:r>
              <a:rPr lang="es-ES" sz="2400" dirty="0"/>
              <a:t>, de frío invierno, donde moran los </a:t>
            </a:r>
            <a:r>
              <a:rPr lang="es-ES" sz="2400" dirty="0" err="1"/>
              <a:t>selos</a:t>
            </a:r>
            <a:r>
              <a:rPr lang="es-ES" sz="2400" dirty="0"/>
              <a:t>, tus intérpretes, que no se lavan los pies y duermen en el suelo! Escuchaste mis palabras cuando te invoqué, y para honrarme oprimiste duramente al pueblo aqueo. (Homero, </a:t>
            </a:r>
            <a:r>
              <a:rPr lang="es-ES" sz="2400" i="1" dirty="0"/>
              <a:t>Ilíada</a:t>
            </a:r>
            <a:r>
              <a:rPr lang="es-ES" sz="2400" dirty="0"/>
              <a:t> XVI.233)</a:t>
            </a:r>
          </a:p>
          <a:p>
            <a:endParaRPr lang="es-ES" dirty="0"/>
          </a:p>
        </p:txBody>
      </p:sp>
    </p:spTree>
    <p:extLst>
      <p:ext uri="{BB962C8B-B14F-4D97-AF65-F5344CB8AC3E}">
        <p14:creationId xmlns:p14="http://schemas.microsoft.com/office/powerpoint/2010/main" val="557929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descr="Una escultura de una persona&#10;&#10;Descripción generada automáticamente con confianza baja">
            <a:extLst>
              <a:ext uri="{FF2B5EF4-FFF2-40B4-BE49-F238E27FC236}">
                <a16:creationId xmlns:a16="http://schemas.microsoft.com/office/drawing/2014/main" id="{107B9976-3F62-F147-B648-DD39BC87BE6D}"/>
              </a:ext>
            </a:extLst>
          </p:cNvPr>
          <p:cNvPicPr>
            <a:picLocks noGrp="1" noChangeAspect="1"/>
          </p:cNvPicPr>
          <p:nvPr>
            <p:ph idx="1"/>
          </p:nvPr>
        </p:nvPicPr>
        <p:blipFill>
          <a:blip r:embed="rId2"/>
          <a:stretch>
            <a:fillRect/>
          </a:stretch>
        </p:blipFill>
        <p:spPr>
          <a:xfrm>
            <a:off x="6649304" y="133644"/>
            <a:ext cx="3574668" cy="3636000"/>
          </a:xfrm>
        </p:spPr>
      </p:pic>
      <p:pic>
        <p:nvPicPr>
          <p:cNvPr id="6" name="Imagen 5">
            <a:extLst>
              <a:ext uri="{FF2B5EF4-FFF2-40B4-BE49-F238E27FC236}">
                <a16:creationId xmlns:a16="http://schemas.microsoft.com/office/drawing/2014/main" id="{9F36A624-C195-7E4A-89E1-303EE08B888A}"/>
              </a:ext>
            </a:extLst>
          </p:cNvPr>
          <p:cNvPicPr>
            <a:picLocks noChangeAspect="1"/>
          </p:cNvPicPr>
          <p:nvPr/>
        </p:nvPicPr>
        <p:blipFill>
          <a:blip r:embed="rId3"/>
          <a:stretch>
            <a:fillRect/>
          </a:stretch>
        </p:blipFill>
        <p:spPr>
          <a:xfrm>
            <a:off x="1115909" y="133644"/>
            <a:ext cx="4980091" cy="3429000"/>
          </a:xfrm>
          <a:prstGeom prst="rect">
            <a:avLst/>
          </a:prstGeom>
        </p:spPr>
      </p:pic>
      <p:pic>
        <p:nvPicPr>
          <p:cNvPr id="7" name="Imagen 6">
            <a:extLst>
              <a:ext uri="{FF2B5EF4-FFF2-40B4-BE49-F238E27FC236}">
                <a16:creationId xmlns:a16="http://schemas.microsoft.com/office/drawing/2014/main" id="{64F8FF0A-FE20-8343-B820-C9A3D93E306A}"/>
              </a:ext>
            </a:extLst>
          </p:cNvPr>
          <p:cNvPicPr>
            <a:picLocks noChangeAspect="1"/>
          </p:cNvPicPr>
          <p:nvPr/>
        </p:nvPicPr>
        <p:blipFill>
          <a:blip r:embed="rId4"/>
          <a:stretch>
            <a:fillRect/>
          </a:stretch>
        </p:blipFill>
        <p:spPr>
          <a:xfrm>
            <a:off x="3718432" y="3994149"/>
            <a:ext cx="5070384" cy="2730207"/>
          </a:xfrm>
          <a:prstGeom prst="rect">
            <a:avLst/>
          </a:prstGeom>
        </p:spPr>
      </p:pic>
      <p:pic>
        <p:nvPicPr>
          <p:cNvPr id="8" name="Imagen 7">
            <a:extLst>
              <a:ext uri="{FF2B5EF4-FFF2-40B4-BE49-F238E27FC236}">
                <a16:creationId xmlns:a16="http://schemas.microsoft.com/office/drawing/2014/main" id="{E8E512DB-69B2-884E-83E5-2B821E8D62A6}"/>
              </a:ext>
            </a:extLst>
          </p:cNvPr>
          <p:cNvPicPr>
            <a:picLocks noChangeAspect="1"/>
          </p:cNvPicPr>
          <p:nvPr/>
        </p:nvPicPr>
        <p:blipFill>
          <a:blip r:embed="rId5"/>
          <a:stretch>
            <a:fillRect/>
          </a:stretch>
        </p:blipFill>
        <p:spPr>
          <a:xfrm>
            <a:off x="10314265" y="3120033"/>
            <a:ext cx="1744394" cy="3449579"/>
          </a:xfrm>
          <a:prstGeom prst="rect">
            <a:avLst/>
          </a:prstGeom>
        </p:spPr>
      </p:pic>
    </p:spTree>
    <p:extLst>
      <p:ext uri="{BB962C8B-B14F-4D97-AF65-F5344CB8AC3E}">
        <p14:creationId xmlns:p14="http://schemas.microsoft.com/office/powerpoint/2010/main" val="8490617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9" name="Group 8">
            <a:extLst>
              <a:ext uri="{FF2B5EF4-FFF2-40B4-BE49-F238E27FC236}">
                <a16:creationId xmlns:a16="http://schemas.microsoft.com/office/drawing/2014/main" id="{449BC34D-9C23-4D6D-8213-1F471AF85B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10" name="Freeform 6">
              <a:extLst>
                <a:ext uri="{FF2B5EF4-FFF2-40B4-BE49-F238E27FC236}">
                  <a16:creationId xmlns:a16="http://schemas.microsoft.com/office/drawing/2014/main" id="{FA0F5D6C-5025-4D7E-82DD-C2C6FDA1E7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1" name="Freeform 6">
              <a:extLst>
                <a:ext uri="{FF2B5EF4-FFF2-40B4-BE49-F238E27FC236}">
                  <a16:creationId xmlns:a16="http://schemas.microsoft.com/office/drawing/2014/main" id="{E2AF2C17-4AB4-4402-B84B-129EF95D16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useBgFill="1">
        <p:nvSpPr>
          <p:cNvPr id="20" name="Rectangle 12">
            <a:extLst>
              <a:ext uri="{FF2B5EF4-FFF2-40B4-BE49-F238E27FC236}">
                <a16:creationId xmlns:a16="http://schemas.microsoft.com/office/drawing/2014/main" id="{1E954AF0-B5CC-4A16-ACDA-675B5694F2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Marcador de contenido 3">
            <a:extLst>
              <a:ext uri="{FF2B5EF4-FFF2-40B4-BE49-F238E27FC236}">
                <a16:creationId xmlns:a16="http://schemas.microsoft.com/office/drawing/2014/main" id="{AB179340-A753-084C-94C1-D60EC1A72FE5}"/>
              </a:ext>
            </a:extLst>
          </p:cNvPr>
          <p:cNvPicPr>
            <a:picLocks noGrp="1" noChangeAspect="1"/>
          </p:cNvPicPr>
          <p:nvPr>
            <p:ph idx="1"/>
          </p:nvPr>
        </p:nvPicPr>
        <p:blipFill>
          <a:blip r:embed="rId2"/>
          <a:stretch>
            <a:fillRect/>
          </a:stretch>
        </p:blipFill>
        <p:spPr>
          <a:xfrm>
            <a:off x="933175" y="943909"/>
            <a:ext cx="6332319" cy="4767575"/>
          </a:xfrm>
          <a:prstGeom prst="rect">
            <a:avLst/>
          </a:prstGeom>
        </p:spPr>
      </p:pic>
      <p:sp>
        <p:nvSpPr>
          <p:cNvPr id="21" name="Freeform 6">
            <a:extLst>
              <a:ext uri="{FF2B5EF4-FFF2-40B4-BE49-F238E27FC236}">
                <a16:creationId xmlns:a16="http://schemas.microsoft.com/office/drawing/2014/main" id="{325322DD-3792-4947-A96A-1B6D9D7869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983434" y="640080"/>
            <a:ext cx="2296028" cy="3674981"/>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sp>
        <p:nvSpPr>
          <p:cNvPr id="7" name="Título 6">
            <a:extLst>
              <a:ext uri="{FF2B5EF4-FFF2-40B4-BE49-F238E27FC236}">
                <a16:creationId xmlns:a16="http://schemas.microsoft.com/office/drawing/2014/main" id="{39BB3902-549C-154F-B4D3-EA5DDAFF90EF}"/>
              </a:ext>
            </a:extLst>
          </p:cNvPr>
          <p:cNvSpPr>
            <a:spLocks noGrp="1"/>
          </p:cNvSpPr>
          <p:nvPr>
            <p:ph type="title"/>
          </p:nvPr>
        </p:nvSpPr>
        <p:spPr>
          <a:xfrm>
            <a:off x="8473935" y="1462813"/>
            <a:ext cx="3538025" cy="2971800"/>
          </a:xfrm>
        </p:spPr>
        <p:txBody>
          <a:bodyPr/>
          <a:lstStyle/>
          <a:p>
            <a:r>
              <a:rPr lang="es-ES" dirty="0"/>
              <a:t>Pervivencia de la superstición griega</a:t>
            </a:r>
          </a:p>
        </p:txBody>
      </p:sp>
    </p:spTree>
    <p:extLst>
      <p:ext uri="{BB962C8B-B14F-4D97-AF65-F5344CB8AC3E}">
        <p14:creationId xmlns:p14="http://schemas.microsoft.com/office/powerpoint/2010/main" val="806932501"/>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BC7EC7-926B-BD44-840B-E26FE1B74258}"/>
              </a:ext>
            </a:extLst>
          </p:cNvPr>
          <p:cNvSpPr>
            <a:spLocks noGrp="1"/>
          </p:cNvSpPr>
          <p:nvPr>
            <p:ph type="title"/>
          </p:nvPr>
        </p:nvSpPr>
        <p:spPr>
          <a:xfrm>
            <a:off x="2257865" y="334107"/>
            <a:ext cx="9601200" cy="678765"/>
          </a:xfrm>
        </p:spPr>
        <p:txBody>
          <a:bodyPr>
            <a:normAutofit fontScale="90000"/>
          </a:bodyPr>
          <a:lstStyle/>
          <a:p>
            <a:r>
              <a:rPr lang="es-ES" dirty="0"/>
              <a:t>Supersticiones de la Antigua Grecia</a:t>
            </a:r>
          </a:p>
        </p:txBody>
      </p:sp>
      <p:sp>
        <p:nvSpPr>
          <p:cNvPr id="3" name="Marcador de contenido 2">
            <a:extLst>
              <a:ext uri="{FF2B5EF4-FFF2-40B4-BE49-F238E27FC236}">
                <a16:creationId xmlns:a16="http://schemas.microsoft.com/office/drawing/2014/main" id="{89C571DA-6E5F-0549-8270-AAF554E9FC51}"/>
              </a:ext>
            </a:extLst>
          </p:cNvPr>
          <p:cNvSpPr>
            <a:spLocks noGrp="1"/>
          </p:cNvSpPr>
          <p:nvPr>
            <p:ph idx="1"/>
          </p:nvPr>
        </p:nvSpPr>
        <p:spPr>
          <a:xfrm>
            <a:off x="1371600" y="1364565"/>
            <a:ext cx="9770012" cy="5359792"/>
          </a:xfrm>
        </p:spPr>
        <p:txBody>
          <a:bodyPr>
            <a:normAutofit fontScale="92500" lnSpcReduction="20000"/>
          </a:bodyPr>
          <a:lstStyle/>
          <a:p>
            <a:r>
              <a:rPr lang="es-ES" i="1" dirty="0"/>
              <a:t>Si una mujer se mira en un espejo muy pulido durante su menstruación, una nube sanguinolenta cubre la superficie del espejo. Cuesta particularmente trabajo eliminar esas manchas de los espejos nuevos </a:t>
            </a:r>
            <a:r>
              <a:rPr lang="es-ES" dirty="0"/>
              <a:t>(Aristóteles, </a:t>
            </a:r>
            <a:r>
              <a:rPr lang="es-ES" i="1" dirty="0"/>
              <a:t>Sobre los sueños </a:t>
            </a:r>
            <a:r>
              <a:rPr lang="es-ES" dirty="0"/>
              <a:t>459b).</a:t>
            </a:r>
          </a:p>
          <a:p>
            <a:pPr marL="0" indent="0">
              <a:buNone/>
            </a:pPr>
            <a:endParaRPr lang="es-ES" dirty="0"/>
          </a:p>
          <a:p>
            <a:r>
              <a:rPr lang="es-ES" i="1" dirty="0"/>
              <a:t>En Chipre, después de cortar el bronce en pequeños trozos pequeños, al parecer; lo siembran; luego echándole agua, brota y crece hasta que lo recolectan </a:t>
            </a:r>
            <a:r>
              <a:rPr lang="es-ES" dirty="0"/>
              <a:t>(</a:t>
            </a:r>
            <a:r>
              <a:rPr lang="es-ES" dirty="0" err="1"/>
              <a:t>Ps</a:t>
            </a:r>
            <a:r>
              <a:rPr lang="es-ES" dirty="0"/>
              <a:t>.-Aristóteles, </a:t>
            </a:r>
            <a:r>
              <a:rPr lang="es-ES" i="1" dirty="0"/>
              <a:t>Relatos maravillosos </a:t>
            </a:r>
            <a:r>
              <a:rPr lang="es-ES" dirty="0"/>
              <a:t>833a).</a:t>
            </a:r>
          </a:p>
          <a:p>
            <a:pPr marL="0" indent="0">
              <a:buNone/>
            </a:pPr>
            <a:endParaRPr lang="es-ES" dirty="0"/>
          </a:p>
          <a:p>
            <a:r>
              <a:rPr lang="es-ES" i="1" dirty="0"/>
              <a:t>Como el olivo es un árbol puro, quien recoja sus frutos debe ser casto y tendrá que jurar que sale del lecho de su esposa, no del de ninguna otra mujer. Si se cumplen estas condiciones, el árbol dará más fruto la temporada siguiente. Cuentan que en </a:t>
            </a:r>
            <a:r>
              <a:rPr lang="es-ES" i="1" dirty="0" err="1"/>
              <a:t>Anazarbo</a:t>
            </a:r>
            <a:r>
              <a:rPr lang="es-ES" i="1" dirty="0"/>
              <a:t> de </a:t>
            </a:r>
            <a:r>
              <a:rPr lang="es-ES" i="1" dirty="0" err="1"/>
              <a:t>Cilicia</a:t>
            </a:r>
            <a:r>
              <a:rPr lang="es-ES" i="1" dirty="0"/>
              <a:t> se encargan del cuidado de los olivos unos niños castos y que ese es el motivo de que sea tan buena allí la producción de aceitunas (</a:t>
            </a:r>
            <a:r>
              <a:rPr lang="es-ES" i="1" dirty="0" err="1"/>
              <a:t>Geoponica</a:t>
            </a:r>
            <a:r>
              <a:rPr lang="es-ES" i="1" dirty="0"/>
              <a:t> </a:t>
            </a:r>
            <a:r>
              <a:rPr lang="es-ES" dirty="0"/>
              <a:t>9.2</a:t>
            </a:r>
            <a:r>
              <a:rPr lang="es-ES" i="1" dirty="0"/>
              <a:t>).</a:t>
            </a:r>
            <a:endParaRPr lang="es-ES" dirty="0"/>
          </a:p>
          <a:p>
            <a:pPr marL="0" indent="0">
              <a:buNone/>
            </a:pPr>
            <a:endParaRPr lang="es-ES" dirty="0"/>
          </a:p>
          <a:p>
            <a:r>
              <a:rPr lang="es-ES" i="1" dirty="0"/>
              <a:t>Para hacer que un árbol estéril dé fruto. Cíñete el cinturón y remángate la túnica, coge un hacha o una hachuela, y acércate al árbol con gesto airado, como si vinieras dispuesto a talarlo. Que alguien te pida que no lo cortes, y te prometa que en adelante te dará fruto. Haz alguna señal de que te ha convencido de que perdones al árbol. A partir de ese momento producirá mucho fruto. Vainas vacías de habichuelas esparcidas alrededor del tronco aseguran también que el árbol dé fruto </a:t>
            </a:r>
            <a:r>
              <a:rPr lang="es-ES" dirty="0"/>
              <a:t>(</a:t>
            </a:r>
            <a:r>
              <a:rPr lang="es-ES" i="1" dirty="0" err="1"/>
              <a:t>Geoponica</a:t>
            </a:r>
            <a:r>
              <a:rPr lang="es-ES" dirty="0"/>
              <a:t> 10.83)</a:t>
            </a:r>
          </a:p>
          <a:p>
            <a:endParaRPr lang="es-ES" dirty="0"/>
          </a:p>
        </p:txBody>
      </p:sp>
    </p:spTree>
    <p:extLst>
      <p:ext uri="{BB962C8B-B14F-4D97-AF65-F5344CB8AC3E}">
        <p14:creationId xmlns:p14="http://schemas.microsoft.com/office/powerpoint/2010/main" val="11144082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4959782-D3CC-3A43-BE0D-079CCA58176A}"/>
              </a:ext>
            </a:extLst>
          </p:cNvPr>
          <p:cNvSpPr>
            <a:spLocks noGrp="1"/>
          </p:cNvSpPr>
          <p:nvPr>
            <p:ph type="title"/>
          </p:nvPr>
        </p:nvSpPr>
        <p:spPr>
          <a:xfrm>
            <a:off x="1371600" y="685800"/>
            <a:ext cx="9601200" cy="566225"/>
          </a:xfrm>
        </p:spPr>
        <p:txBody>
          <a:bodyPr/>
          <a:lstStyle/>
          <a:p>
            <a:r>
              <a:rPr lang="es-ES" sz="2800" dirty="0"/>
              <a:t>- Sobre fantasmas:</a:t>
            </a:r>
            <a:endParaRPr lang="es-ES" dirty="0"/>
          </a:p>
        </p:txBody>
      </p:sp>
      <p:sp>
        <p:nvSpPr>
          <p:cNvPr id="3" name="Marcador de contenido 2">
            <a:extLst>
              <a:ext uri="{FF2B5EF4-FFF2-40B4-BE49-F238E27FC236}">
                <a16:creationId xmlns:a16="http://schemas.microsoft.com/office/drawing/2014/main" id="{8494669F-C1C1-2E42-9154-556DDD84B362}"/>
              </a:ext>
            </a:extLst>
          </p:cNvPr>
          <p:cNvSpPr>
            <a:spLocks noGrp="1"/>
          </p:cNvSpPr>
          <p:nvPr>
            <p:ph idx="1"/>
          </p:nvPr>
        </p:nvSpPr>
        <p:spPr>
          <a:xfrm>
            <a:off x="1371600" y="1420837"/>
            <a:ext cx="9601200" cy="4446563"/>
          </a:xfrm>
        </p:spPr>
        <p:txBody>
          <a:bodyPr/>
          <a:lstStyle/>
          <a:p>
            <a:r>
              <a:rPr lang="es-ES" i="1" dirty="0" err="1"/>
              <a:t>Gelo</a:t>
            </a:r>
            <a:r>
              <a:rPr lang="es-ES" i="1" dirty="0"/>
              <a:t> era una muchacha que murió prematuramente. Los lesbios dicen que su fantasma visita a los niños y le echan la culpa si alguno muere antes de tiempo </a:t>
            </a:r>
            <a:r>
              <a:rPr lang="es-ES" dirty="0"/>
              <a:t>(</a:t>
            </a:r>
            <a:r>
              <a:rPr lang="es-ES" dirty="0" err="1"/>
              <a:t>Zenobio</a:t>
            </a:r>
            <a:r>
              <a:rPr lang="es-ES" dirty="0"/>
              <a:t>, </a:t>
            </a:r>
            <a:r>
              <a:rPr lang="es-ES" i="1" dirty="0"/>
              <a:t>Proverbios </a:t>
            </a:r>
            <a:r>
              <a:rPr lang="es-ES" dirty="0"/>
              <a:t>3.3).</a:t>
            </a:r>
          </a:p>
          <a:p>
            <a:pPr marL="0" indent="0">
              <a:buNone/>
            </a:pPr>
            <a:endParaRPr lang="es-ES" dirty="0"/>
          </a:p>
          <a:p>
            <a:r>
              <a:rPr lang="es-ES" i="1" dirty="0"/>
              <a:t>Algunos piensan que </a:t>
            </a:r>
            <a:r>
              <a:rPr lang="es-ES" i="1" dirty="0" err="1"/>
              <a:t>Empusa</a:t>
            </a:r>
            <a:r>
              <a:rPr lang="es-ES" i="1" dirty="0"/>
              <a:t> es Hécate, y otros que es una mujer fantasma enviada por Hécate, con capacidad de cambiar de forma. A menudo aparece a mediodía, cuando se está ofreciendo sacrificios a los muertos. Hay quien dice que solo tiene un pie y que su nombre deriva de este hecho </a:t>
            </a:r>
            <a:r>
              <a:rPr lang="es-ES" dirty="0"/>
              <a:t>[es decir, </a:t>
            </a:r>
            <a:r>
              <a:rPr lang="el-GR" dirty="0" err="1"/>
              <a:t>εἷς</a:t>
            </a:r>
            <a:r>
              <a:rPr lang="es-ES" dirty="0"/>
              <a:t> (</a:t>
            </a:r>
            <a:r>
              <a:rPr lang="es-ES" i="1" dirty="0" err="1"/>
              <a:t>heîs</a:t>
            </a:r>
            <a:r>
              <a:rPr lang="es-ES" dirty="0"/>
              <a:t>, “uno”) y </a:t>
            </a:r>
            <a:r>
              <a:rPr lang="el-GR" dirty="0" err="1"/>
              <a:t>πούς</a:t>
            </a:r>
            <a:r>
              <a:rPr lang="es-ES" dirty="0"/>
              <a:t> (</a:t>
            </a:r>
            <a:r>
              <a:rPr lang="es-ES" i="1" dirty="0" err="1"/>
              <a:t>poûs</a:t>
            </a:r>
            <a:r>
              <a:rPr lang="es-ES" i="1" dirty="0"/>
              <a:t>,</a:t>
            </a:r>
            <a:r>
              <a:rPr lang="es-ES" dirty="0"/>
              <a:t> “pie”)]. </a:t>
            </a:r>
            <a:r>
              <a:rPr lang="es-ES" i="1" dirty="0"/>
              <a:t>Otros dicen que tiene una pata asno </a:t>
            </a:r>
            <a:r>
              <a:rPr lang="es-ES" dirty="0"/>
              <a:t>[haciendo derivar uno de sus nombres, </a:t>
            </a:r>
            <a:r>
              <a:rPr lang="el-GR" dirty="0" err="1"/>
              <a:t>Ὀνοσκελίς</a:t>
            </a:r>
            <a:r>
              <a:rPr lang="el-GR" dirty="0"/>
              <a:t> </a:t>
            </a:r>
            <a:r>
              <a:rPr lang="es-ES" dirty="0"/>
              <a:t>(</a:t>
            </a:r>
            <a:r>
              <a:rPr lang="es-ES" i="1" dirty="0" err="1"/>
              <a:t>Onoskelís</a:t>
            </a:r>
            <a:r>
              <a:rPr lang="es-ES" i="1" dirty="0"/>
              <a:t>, </a:t>
            </a:r>
            <a:r>
              <a:rPr lang="es-ES" dirty="0"/>
              <a:t>“</a:t>
            </a:r>
            <a:r>
              <a:rPr lang="es-ES" dirty="0" err="1"/>
              <a:t>Onoscélide</a:t>
            </a:r>
            <a:r>
              <a:rPr lang="es-ES" dirty="0"/>
              <a:t>”), de </a:t>
            </a:r>
            <a:r>
              <a:rPr lang="el-GR" dirty="0" err="1"/>
              <a:t>ὄνος</a:t>
            </a:r>
            <a:r>
              <a:rPr lang="el-GR" dirty="0"/>
              <a:t> </a:t>
            </a:r>
            <a:r>
              <a:rPr lang="es-ES" dirty="0"/>
              <a:t>(</a:t>
            </a:r>
            <a:r>
              <a:rPr lang="es-ES" dirty="0" err="1"/>
              <a:t>ónos</a:t>
            </a:r>
            <a:r>
              <a:rPr lang="es-ES" dirty="0"/>
              <a:t>, “asno”) y </a:t>
            </a:r>
            <a:r>
              <a:rPr lang="el-GR" dirty="0"/>
              <a:t>σκέλος</a:t>
            </a:r>
            <a:r>
              <a:rPr lang="es-ES" dirty="0"/>
              <a:t> (</a:t>
            </a:r>
            <a:r>
              <a:rPr lang="es-ES" i="1" dirty="0" err="1"/>
              <a:t>skélos</a:t>
            </a:r>
            <a:r>
              <a:rPr lang="es-ES" i="1" dirty="0"/>
              <a:t>, </a:t>
            </a:r>
            <a:r>
              <a:rPr lang="es-ES" dirty="0"/>
              <a:t>“pierna, pata”] (Escolio a Aristófanes, </a:t>
            </a:r>
            <a:r>
              <a:rPr lang="es-ES" i="1" dirty="0"/>
              <a:t>Ranas </a:t>
            </a:r>
            <a:r>
              <a:rPr lang="es-ES" dirty="0"/>
              <a:t>293).</a:t>
            </a:r>
          </a:p>
          <a:p>
            <a:endParaRPr lang="es-ES" dirty="0"/>
          </a:p>
        </p:txBody>
      </p:sp>
    </p:spTree>
    <p:extLst>
      <p:ext uri="{BB962C8B-B14F-4D97-AF65-F5344CB8AC3E}">
        <p14:creationId xmlns:p14="http://schemas.microsoft.com/office/powerpoint/2010/main" val="9421328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5A5A7A-9E7C-CB44-A191-95E00BC92B4A}"/>
              </a:ext>
            </a:extLst>
          </p:cNvPr>
          <p:cNvSpPr>
            <a:spLocks noGrp="1"/>
          </p:cNvSpPr>
          <p:nvPr>
            <p:ph type="title"/>
          </p:nvPr>
        </p:nvSpPr>
        <p:spPr/>
        <p:txBody>
          <a:bodyPr>
            <a:normAutofit/>
          </a:bodyPr>
          <a:lstStyle/>
          <a:p>
            <a:r>
              <a:rPr lang="es-ES" sz="2800" dirty="0"/>
              <a:t>- Burla a la superstición:</a:t>
            </a:r>
          </a:p>
        </p:txBody>
      </p:sp>
      <p:sp>
        <p:nvSpPr>
          <p:cNvPr id="3" name="Marcador de contenido 2">
            <a:extLst>
              <a:ext uri="{FF2B5EF4-FFF2-40B4-BE49-F238E27FC236}">
                <a16:creationId xmlns:a16="http://schemas.microsoft.com/office/drawing/2014/main" id="{CFA6EF4D-793A-FA49-B2FE-0733BADCEA94}"/>
              </a:ext>
            </a:extLst>
          </p:cNvPr>
          <p:cNvSpPr>
            <a:spLocks noGrp="1"/>
          </p:cNvSpPr>
          <p:nvPr>
            <p:ph idx="1"/>
          </p:nvPr>
        </p:nvSpPr>
        <p:spPr>
          <a:xfrm>
            <a:off x="1371600" y="1617785"/>
            <a:ext cx="8461717" cy="4249615"/>
          </a:xfrm>
        </p:spPr>
        <p:txBody>
          <a:bodyPr>
            <a:normAutofit/>
          </a:bodyPr>
          <a:lstStyle/>
          <a:p>
            <a:r>
              <a:rPr lang="es-ES" sz="3200" i="1" dirty="0"/>
              <a:t>No hay nada de extraño si un ratón roe una bolsa cuando no tiene otra cosa que comer; lo realmente raro sería que la bolsa se zampara al ratón </a:t>
            </a:r>
            <a:r>
              <a:rPr lang="es-ES" sz="3200" dirty="0"/>
              <a:t>(</a:t>
            </a:r>
            <a:r>
              <a:rPr lang="es-ES" sz="3200" dirty="0" err="1"/>
              <a:t>Bión</a:t>
            </a:r>
            <a:r>
              <a:rPr lang="es-ES" sz="3200" dirty="0"/>
              <a:t> de </a:t>
            </a:r>
            <a:r>
              <a:rPr lang="es-ES" sz="3200" dirty="0" err="1"/>
              <a:t>Borístenes</a:t>
            </a:r>
            <a:r>
              <a:rPr lang="es-ES" sz="3200" dirty="0"/>
              <a:t> </a:t>
            </a:r>
            <a:r>
              <a:rPr lang="es-ES" sz="3200" dirty="0" err="1"/>
              <a:t>frg</a:t>
            </a:r>
            <a:r>
              <a:rPr lang="es-ES" sz="3200" dirty="0"/>
              <a:t>. 31, burlándose de la superstición que veía un mal presagio en que los ratones se comieran las cosas de los hombres).</a:t>
            </a:r>
          </a:p>
        </p:txBody>
      </p:sp>
    </p:spTree>
    <p:extLst>
      <p:ext uri="{BB962C8B-B14F-4D97-AF65-F5344CB8AC3E}">
        <p14:creationId xmlns:p14="http://schemas.microsoft.com/office/powerpoint/2010/main" val="10692120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931A90-145B-EF46-AD7E-E099493E8D70}"/>
              </a:ext>
            </a:extLst>
          </p:cNvPr>
          <p:cNvSpPr>
            <a:spLocks noGrp="1"/>
          </p:cNvSpPr>
          <p:nvPr>
            <p:ph type="title"/>
          </p:nvPr>
        </p:nvSpPr>
        <p:spPr>
          <a:xfrm>
            <a:off x="1371600" y="685800"/>
            <a:ext cx="9601200" cy="783236"/>
          </a:xfrm>
        </p:spPr>
        <p:txBody>
          <a:bodyPr/>
          <a:lstStyle/>
          <a:p>
            <a:r>
              <a:rPr lang="es-ES" dirty="0"/>
              <a:t>RELIGIÓN:</a:t>
            </a:r>
          </a:p>
        </p:txBody>
      </p:sp>
      <p:pic>
        <p:nvPicPr>
          <p:cNvPr id="4" name="Marcador de contenido 3">
            <a:extLst>
              <a:ext uri="{FF2B5EF4-FFF2-40B4-BE49-F238E27FC236}">
                <a16:creationId xmlns:a16="http://schemas.microsoft.com/office/drawing/2014/main" id="{513CA48C-4C4A-EA42-B585-B68673ED2C5F}"/>
              </a:ext>
            </a:extLst>
          </p:cNvPr>
          <p:cNvPicPr>
            <a:picLocks noGrp="1" noChangeAspect="1"/>
          </p:cNvPicPr>
          <p:nvPr>
            <p:ph idx="1"/>
          </p:nvPr>
        </p:nvPicPr>
        <p:blipFill>
          <a:blip r:embed="rId2"/>
          <a:stretch>
            <a:fillRect/>
          </a:stretch>
        </p:blipFill>
        <p:spPr>
          <a:xfrm>
            <a:off x="2780314" y="1967459"/>
            <a:ext cx="6783771" cy="4204741"/>
          </a:xfrm>
        </p:spPr>
      </p:pic>
      <p:sp>
        <p:nvSpPr>
          <p:cNvPr id="5" name="CuadroTexto 4">
            <a:extLst>
              <a:ext uri="{FF2B5EF4-FFF2-40B4-BE49-F238E27FC236}">
                <a16:creationId xmlns:a16="http://schemas.microsoft.com/office/drawing/2014/main" id="{7E4811CE-6492-1941-8BC4-D45272548D8C}"/>
              </a:ext>
            </a:extLst>
          </p:cNvPr>
          <p:cNvSpPr txBox="1"/>
          <p:nvPr/>
        </p:nvSpPr>
        <p:spPr>
          <a:xfrm>
            <a:off x="1489841" y="1415852"/>
            <a:ext cx="2139560" cy="461665"/>
          </a:xfrm>
          <a:prstGeom prst="rect">
            <a:avLst/>
          </a:prstGeom>
          <a:noFill/>
        </p:spPr>
        <p:txBody>
          <a:bodyPr wrap="none" rtlCol="0">
            <a:spAutoFit/>
          </a:bodyPr>
          <a:lstStyle/>
          <a:p>
            <a:pPr marL="342900" indent="-342900">
              <a:buFont typeface="Arial" panose="020B0604020202020204" pitchFamily="34" charset="0"/>
              <a:buChar char="•"/>
            </a:pPr>
            <a:r>
              <a:rPr lang="es-ES" sz="2400" dirty="0"/>
              <a:t>Introducción</a:t>
            </a:r>
          </a:p>
        </p:txBody>
      </p:sp>
    </p:spTree>
    <p:extLst>
      <p:ext uri="{BB962C8B-B14F-4D97-AF65-F5344CB8AC3E}">
        <p14:creationId xmlns:p14="http://schemas.microsoft.com/office/powerpoint/2010/main" val="36272464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9D9D6BF1-DFF2-4526-9D13-BF339D8C41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10" name="Freeform 6">
              <a:extLst>
                <a:ext uri="{FF2B5EF4-FFF2-40B4-BE49-F238E27FC236}">
                  <a16:creationId xmlns:a16="http://schemas.microsoft.com/office/drawing/2014/main" id="{A54D4DB6-FB18-4CAE-8905-E0053C9256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1" name="Freeform 6">
              <a:extLst>
                <a:ext uri="{FF2B5EF4-FFF2-40B4-BE49-F238E27FC236}">
                  <a16:creationId xmlns:a16="http://schemas.microsoft.com/office/drawing/2014/main" id="{1DBD6488-9429-4FFA-8AE8-C4022C39B0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useBgFill="1">
        <p:nvSpPr>
          <p:cNvPr id="13" name="Rectangle 12">
            <a:extLst>
              <a:ext uri="{FF2B5EF4-FFF2-40B4-BE49-F238E27FC236}">
                <a16:creationId xmlns:a16="http://schemas.microsoft.com/office/drawing/2014/main" id="{B709ADC9-6EAF-4268-9415-1ED5ECFA2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Marcador de contenido 3">
            <a:extLst>
              <a:ext uri="{FF2B5EF4-FFF2-40B4-BE49-F238E27FC236}">
                <a16:creationId xmlns:a16="http://schemas.microsoft.com/office/drawing/2014/main" id="{C552BC77-574C-D445-8F3D-53ABAC985082}"/>
              </a:ext>
            </a:extLst>
          </p:cNvPr>
          <p:cNvPicPr>
            <a:picLocks noGrp="1" noChangeAspect="1"/>
          </p:cNvPicPr>
          <p:nvPr>
            <p:ph idx="1"/>
          </p:nvPr>
        </p:nvPicPr>
        <p:blipFill rotWithShape="1">
          <a:blip r:embed="rId2">
            <a:alphaModFix amt="40000"/>
          </a:blip>
          <a:srcRect l="12972" r="7028"/>
          <a:stretch/>
        </p:blipFill>
        <p:spPr>
          <a:xfrm>
            <a:off x="20" y="10"/>
            <a:ext cx="12191980" cy="6857990"/>
          </a:xfrm>
          <a:prstGeom prst="rect">
            <a:avLst/>
          </a:prstGeom>
        </p:spPr>
      </p:pic>
      <p:sp>
        <p:nvSpPr>
          <p:cNvPr id="2" name="Título 1">
            <a:extLst>
              <a:ext uri="{FF2B5EF4-FFF2-40B4-BE49-F238E27FC236}">
                <a16:creationId xmlns:a16="http://schemas.microsoft.com/office/drawing/2014/main" id="{1E150FEA-F811-9A49-BB44-9DF18F6F6E49}"/>
              </a:ext>
            </a:extLst>
          </p:cNvPr>
          <p:cNvSpPr>
            <a:spLocks noGrp="1"/>
          </p:cNvSpPr>
          <p:nvPr>
            <p:ph type="title"/>
          </p:nvPr>
        </p:nvSpPr>
        <p:spPr>
          <a:xfrm>
            <a:off x="1915385" y="921792"/>
            <a:ext cx="8361229" cy="2098226"/>
          </a:xfrm>
        </p:spPr>
        <p:txBody>
          <a:bodyPr vert="horz" lIns="91440" tIns="45720" rIns="91440" bIns="45720" rtlCol="0" anchor="b">
            <a:normAutofit/>
          </a:bodyPr>
          <a:lstStyle/>
          <a:p>
            <a:pPr algn="ctr"/>
            <a:r>
              <a:rPr lang="en-US" sz="7200" cap="all" dirty="0" err="1"/>
              <a:t>Otras</a:t>
            </a:r>
            <a:endParaRPr lang="en-US" sz="7200" cap="all" dirty="0"/>
          </a:p>
        </p:txBody>
      </p:sp>
    </p:spTree>
    <p:extLst>
      <p:ext uri="{BB962C8B-B14F-4D97-AF65-F5344CB8AC3E}">
        <p14:creationId xmlns:p14="http://schemas.microsoft.com/office/powerpoint/2010/main" val="4063254291"/>
      </p:ext>
    </p:extLst>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A6EC888-B85F-410F-B430-06583E94B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9485DA84-CB73-4E5E-9864-2460CE2805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D49185E-361A-421B-8F2D-11C7FFC686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4B85BAA-C37F-44B4-B427-B4F10EBB41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26240" y="-4668"/>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DC4EE06-D7B4-4FAC-A561-38A1C38023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94325"/>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018D83B-903C-4782-B1BB-A45164A71F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26240" y="6494325"/>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785589A-A5AC-409A-B2A2-24D871B4C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867" y="158782"/>
            <a:ext cx="11870265" cy="653785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Marcador de contenido 3">
            <a:extLst>
              <a:ext uri="{FF2B5EF4-FFF2-40B4-BE49-F238E27FC236}">
                <a16:creationId xmlns:a16="http://schemas.microsoft.com/office/drawing/2014/main" id="{AB3F71C8-F52C-3445-BAA0-C858DAB390A1}"/>
              </a:ext>
            </a:extLst>
          </p:cNvPr>
          <p:cNvPicPr>
            <a:picLocks noGrp="1" noChangeAspect="1"/>
          </p:cNvPicPr>
          <p:nvPr>
            <p:ph idx="1"/>
          </p:nvPr>
        </p:nvPicPr>
        <p:blipFill>
          <a:blip r:embed="rId2"/>
          <a:stretch>
            <a:fillRect/>
          </a:stretch>
        </p:blipFill>
        <p:spPr>
          <a:xfrm>
            <a:off x="1817535" y="1437788"/>
            <a:ext cx="8556928" cy="4877449"/>
          </a:xfrm>
          <a:prstGeom prst="rect">
            <a:avLst/>
          </a:prstGeom>
        </p:spPr>
      </p:pic>
      <p:sp>
        <p:nvSpPr>
          <p:cNvPr id="5" name="CuadroTexto 4">
            <a:extLst>
              <a:ext uri="{FF2B5EF4-FFF2-40B4-BE49-F238E27FC236}">
                <a16:creationId xmlns:a16="http://schemas.microsoft.com/office/drawing/2014/main" id="{D4589FDC-39D0-5C4E-AA16-BAA44983E4E8}"/>
              </a:ext>
            </a:extLst>
          </p:cNvPr>
          <p:cNvSpPr txBox="1"/>
          <p:nvPr/>
        </p:nvSpPr>
        <p:spPr>
          <a:xfrm>
            <a:off x="5292571" y="520370"/>
            <a:ext cx="1259222" cy="769441"/>
          </a:xfrm>
          <a:prstGeom prst="rect">
            <a:avLst/>
          </a:prstGeom>
          <a:noFill/>
        </p:spPr>
        <p:txBody>
          <a:bodyPr wrap="square" rtlCol="0">
            <a:spAutoFit/>
          </a:bodyPr>
          <a:lstStyle/>
          <a:p>
            <a:r>
              <a:rPr lang="es-ES" sz="4400" dirty="0">
                <a:latin typeface="ACADEMY ENGRAVED LET PLAIN:1.0" panose="02000000000000000000" pitchFamily="2" charset="0"/>
              </a:rPr>
              <a:t>FIN</a:t>
            </a:r>
          </a:p>
        </p:txBody>
      </p:sp>
    </p:spTree>
    <p:extLst>
      <p:ext uri="{BB962C8B-B14F-4D97-AF65-F5344CB8AC3E}">
        <p14:creationId xmlns:p14="http://schemas.microsoft.com/office/powerpoint/2010/main" val="5961921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CF40CE-6988-644D-8388-D43D25D28A8D}"/>
              </a:ext>
            </a:extLst>
          </p:cNvPr>
          <p:cNvSpPr>
            <a:spLocks noGrp="1"/>
          </p:cNvSpPr>
          <p:nvPr>
            <p:ph type="title"/>
          </p:nvPr>
        </p:nvSpPr>
        <p:spPr>
          <a:xfrm>
            <a:off x="1539551" y="1749490"/>
            <a:ext cx="5533053" cy="3923522"/>
          </a:xfrm>
        </p:spPr>
        <p:txBody>
          <a:bodyPr>
            <a:normAutofit fontScale="90000"/>
          </a:bodyPr>
          <a:lstStyle/>
          <a:p>
            <a:r>
              <a:rPr lang="es-ES" i="1" dirty="0"/>
              <a:t>En Esparta hay un templo dedicado a la Muerte, otro a la Risa y otro al Miedo </a:t>
            </a:r>
            <a:r>
              <a:rPr lang="es-ES" dirty="0"/>
              <a:t>(Plutarco, </a:t>
            </a:r>
            <a:r>
              <a:rPr lang="es-ES" i="1" dirty="0"/>
              <a:t>Vida de </a:t>
            </a:r>
            <a:r>
              <a:rPr lang="es-ES" i="1" dirty="0" err="1"/>
              <a:t>Cleómenes</a:t>
            </a:r>
            <a:r>
              <a:rPr lang="es-ES" i="1" dirty="0"/>
              <a:t> </a:t>
            </a:r>
            <a:r>
              <a:rPr lang="es-ES" dirty="0"/>
              <a:t>9). </a:t>
            </a:r>
            <a:br>
              <a:rPr lang="es-ES" dirty="0"/>
            </a:br>
            <a:endParaRPr lang="es-ES" dirty="0"/>
          </a:p>
        </p:txBody>
      </p:sp>
      <p:pic>
        <p:nvPicPr>
          <p:cNvPr id="4" name="Imagen 3">
            <a:extLst>
              <a:ext uri="{FF2B5EF4-FFF2-40B4-BE49-F238E27FC236}">
                <a16:creationId xmlns:a16="http://schemas.microsoft.com/office/drawing/2014/main" id="{6DBCA107-2ECB-164E-8D5C-8DE3C314EBC8}"/>
              </a:ext>
            </a:extLst>
          </p:cNvPr>
          <p:cNvPicPr>
            <a:picLocks noChangeAspect="1"/>
          </p:cNvPicPr>
          <p:nvPr/>
        </p:nvPicPr>
        <p:blipFill>
          <a:blip r:embed="rId2"/>
          <a:stretch>
            <a:fillRect/>
          </a:stretch>
        </p:blipFill>
        <p:spPr>
          <a:xfrm>
            <a:off x="7763070" y="698524"/>
            <a:ext cx="3337249" cy="5460952"/>
          </a:xfrm>
          <a:prstGeom prst="rect">
            <a:avLst/>
          </a:prstGeom>
        </p:spPr>
      </p:pic>
    </p:spTree>
    <p:extLst>
      <p:ext uri="{BB962C8B-B14F-4D97-AF65-F5344CB8AC3E}">
        <p14:creationId xmlns:p14="http://schemas.microsoft.com/office/powerpoint/2010/main" val="33353794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BDA31E-FF63-3940-8872-A39F2672F022}"/>
              </a:ext>
            </a:extLst>
          </p:cNvPr>
          <p:cNvSpPr>
            <a:spLocks noGrp="1"/>
          </p:cNvSpPr>
          <p:nvPr>
            <p:ph type="title"/>
          </p:nvPr>
        </p:nvSpPr>
        <p:spPr/>
        <p:txBody>
          <a:bodyPr/>
          <a:lstStyle/>
          <a:p>
            <a:pPr marL="571500" indent="-571500">
              <a:buFont typeface="Arial" panose="020B0604020202020204" pitchFamily="34" charset="0"/>
              <a:buChar char="•"/>
            </a:pPr>
            <a:r>
              <a:rPr lang="es-ES" dirty="0"/>
              <a:t>Cronología</a:t>
            </a:r>
          </a:p>
        </p:txBody>
      </p:sp>
      <p:sp>
        <p:nvSpPr>
          <p:cNvPr id="3" name="Marcador de contenido 2">
            <a:extLst>
              <a:ext uri="{FF2B5EF4-FFF2-40B4-BE49-F238E27FC236}">
                <a16:creationId xmlns:a16="http://schemas.microsoft.com/office/drawing/2014/main" id="{D2BB871D-ABDE-2A41-AFAF-34317E2F42C9}"/>
              </a:ext>
            </a:extLst>
          </p:cNvPr>
          <p:cNvSpPr>
            <a:spLocks noGrp="1"/>
          </p:cNvSpPr>
          <p:nvPr>
            <p:ph idx="1"/>
          </p:nvPr>
        </p:nvSpPr>
        <p:spPr>
          <a:xfrm>
            <a:off x="1371600" y="2286000"/>
            <a:ext cx="9601200" cy="4043082"/>
          </a:xfrm>
        </p:spPr>
        <p:txBody>
          <a:bodyPr/>
          <a:lstStyle/>
          <a:p>
            <a:r>
              <a:rPr lang="es-ES" sz="2400" dirty="0"/>
              <a:t>Época Arcaica (siglos VIII-VI a.C.)</a:t>
            </a:r>
          </a:p>
          <a:p>
            <a:r>
              <a:rPr lang="es-ES" sz="2400" dirty="0"/>
              <a:t>Nacimiento de la </a:t>
            </a:r>
            <a:r>
              <a:rPr lang="es-ES" sz="2400" i="1" dirty="0"/>
              <a:t>polis</a:t>
            </a:r>
            <a:r>
              <a:rPr lang="es-ES" sz="2400" dirty="0"/>
              <a:t>: </a:t>
            </a:r>
          </a:p>
          <a:p>
            <a:pPr marL="0" indent="0">
              <a:buNone/>
            </a:pPr>
            <a:r>
              <a:rPr lang="es-ES" sz="2400" dirty="0"/>
              <a:t>     - Redescubrimiento y difusión de la escritura.</a:t>
            </a:r>
          </a:p>
          <a:p>
            <a:r>
              <a:rPr lang="es-ES" sz="2400" dirty="0"/>
              <a:t>Aparición de rasgos preponderantes.</a:t>
            </a:r>
          </a:p>
          <a:p>
            <a:r>
              <a:rPr lang="es-ES" sz="2400" dirty="0"/>
              <a:t>Creencia sobre la procedencia de la primera religión griega.</a:t>
            </a:r>
          </a:p>
          <a:p>
            <a:pPr marL="0" indent="0">
              <a:buNone/>
            </a:pPr>
            <a:r>
              <a:rPr lang="es-ES" dirty="0"/>
              <a:t> </a:t>
            </a:r>
          </a:p>
        </p:txBody>
      </p:sp>
    </p:spTree>
    <p:extLst>
      <p:ext uri="{BB962C8B-B14F-4D97-AF65-F5344CB8AC3E}">
        <p14:creationId xmlns:p14="http://schemas.microsoft.com/office/powerpoint/2010/main" val="20558747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00C344C-AEA1-5F45-BECD-5356305D77DB}"/>
              </a:ext>
            </a:extLst>
          </p:cNvPr>
          <p:cNvSpPr>
            <a:spLocks noGrp="1"/>
          </p:cNvSpPr>
          <p:nvPr>
            <p:ph type="title"/>
          </p:nvPr>
        </p:nvSpPr>
        <p:spPr/>
        <p:txBody>
          <a:bodyPr/>
          <a:lstStyle/>
          <a:p>
            <a:pPr marL="571500" indent="-571500">
              <a:buFont typeface="Arial" panose="020B0604020202020204" pitchFamily="34" charset="0"/>
              <a:buChar char="•"/>
            </a:pPr>
            <a:r>
              <a:rPr lang="es-ES" dirty="0"/>
              <a:t>Dioses griegos. Creación del universo</a:t>
            </a:r>
          </a:p>
        </p:txBody>
      </p:sp>
      <p:sp>
        <p:nvSpPr>
          <p:cNvPr id="3" name="Marcador de contenido 2">
            <a:extLst>
              <a:ext uri="{FF2B5EF4-FFF2-40B4-BE49-F238E27FC236}">
                <a16:creationId xmlns:a16="http://schemas.microsoft.com/office/drawing/2014/main" id="{1F358AB2-3F4B-4444-BD0E-51091E77FFD0}"/>
              </a:ext>
            </a:extLst>
          </p:cNvPr>
          <p:cNvSpPr>
            <a:spLocks noGrp="1"/>
          </p:cNvSpPr>
          <p:nvPr>
            <p:ph idx="1"/>
          </p:nvPr>
        </p:nvSpPr>
        <p:spPr>
          <a:xfrm>
            <a:off x="1371600" y="1810871"/>
            <a:ext cx="9601200" cy="4056529"/>
          </a:xfrm>
        </p:spPr>
        <p:txBody>
          <a:bodyPr>
            <a:normAutofit/>
          </a:bodyPr>
          <a:lstStyle/>
          <a:p>
            <a:r>
              <a:rPr lang="es-ES" sz="2400" dirty="0"/>
              <a:t>Culto a dioses y héroes</a:t>
            </a:r>
          </a:p>
          <a:p>
            <a:pPr marL="0" indent="0">
              <a:buNone/>
            </a:pPr>
            <a:endParaRPr lang="es-ES" sz="2400" dirty="0"/>
          </a:p>
          <a:p>
            <a:pPr marL="0" indent="0">
              <a:buNone/>
            </a:pPr>
            <a:r>
              <a:rPr lang="es-ES" sz="2800" i="1" dirty="0"/>
              <a:t>A los dioses que nos originan bienes los llamamos Olímpicos, mientras que los que se han encargado de las desgracias y castigos tienen nombres peores. A los primeros, los particulares y las ciudades les construyen templos y altares, pero los segundos no son honrados en las súplicas ni en los sacrificios, sino que nosotros les hacemos conjuros </a:t>
            </a:r>
            <a:r>
              <a:rPr lang="es-ES" sz="2800" dirty="0"/>
              <a:t>(</a:t>
            </a:r>
            <a:r>
              <a:rPr lang="es-ES" sz="2800" dirty="0" err="1"/>
              <a:t>Isócrates</a:t>
            </a:r>
            <a:r>
              <a:rPr lang="es-ES" sz="2800" dirty="0"/>
              <a:t>, </a:t>
            </a:r>
            <a:r>
              <a:rPr lang="es-ES" sz="2800" i="1" dirty="0"/>
              <a:t>Filipo</a:t>
            </a:r>
            <a:r>
              <a:rPr lang="es-ES" sz="2800" dirty="0"/>
              <a:t> 117). </a:t>
            </a:r>
          </a:p>
        </p:txBody>
      </p:sp>
    </p:spTree>
    <p:extLst>
      <p:ext uri="{BB962C8B-B14F-4D97-AF65-F5344CB8AC3E}">
        <p14:creationId xmlns:p14="http://schemas.microsoft.com/office/powerpoint/2010/main" val="33281992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68A0D3FD-338B-A445-8AB5-21050DBA4B75}"/>
              </a:ext>
            </a:extLst>
          </p:cNvPr>
          <p:cNvSpPr>
            <a:spLocks noGrp="1"/>
          </p:cNvSpPr>
          <p:nvPr>
            <p:ph idx="1"/>
          </p:nvPr>
        </p:nvSpPr>
        <p:spPr>
          <a:xfrm>
            <a:off x="2434602" y="6194613"/>
            <a:ext cx="6400800" cy="484094"/>
          </a:xfrm>
        </p:spPr>
        <p:txBody>
          <a:bodyPr/>
          <a:lstStyle/>
          <a:p>
            <a:pPr marL="0" indent="0">
              <a:buNone/>
            </a:pPr>
            <a:r>
              <a:rPr lang="es-ES" dirty="0"/>
              <a:t>Mapa de los principales santuarios de la Grecia clásica</a:t>
            </a:r>
          </a:p>
        </p:txBody>
      </p:sp>
      <p:pic>
        <p:nvPicPr>
          <p:cNvPr id="4" name="Imagen 3" descr="Mapa&#10;&#10;Descripción generada automáticamente">
            <a:extLst>
              <a:ext uri="{FF2B5EF4-FFF2-40B4-BE49-F238E27FC236}">
                <a16:creationId xmlns:a16="http://schemas.microsoft.com/office/drawing/2014/main" id="{4049C5B0-4178-A64B-BEDC-6CBDAB3F6C8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34602" y="179293"/>
            <a:ext cx="7322796" cy="5862919"/>
          </a:xfrm>
          <a:prstGeom prst="rect">
            <a:avLst/>
          </a:prstGeom>
        </p:spPr>
      </p:pic>
    </p:spTree>
    <p:extLst>
      <p:ext uri="{BB962C8B-B14F-4D97-AF65-F5344CB8AC3E}">
        <p14:creationId xmlns:p14="http://schemas.microsoft.com/office/powerpoint/2010/main" val="21429604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41536CD6-1CA9-8340-9C79-690EB1AE2F06}"/>
              </a:ext>
            </a:extLst>
          </p:cNvPr>
          <p:cNvPicPr>
            <a:picLocks noChangeAspect="1"/>
          </p:cNvPicPr>
          <p:nvPr/>
        </p:nvPicPr>
        <p:blipFill rotWithShape="1">
          <a:blip r:embed="rId2"/>
          <a:srcRect l="13756" r="16485" b="-1"/>
          <a:stretch/>
        </p:blipFill>
        <p:spPr>
          <a:xfrm>
            <a:off x="-1" y="10"/>
            <a:ext cx="12188652" cy="6857990"/>
          </a:xfrm>
          <a:prstGeom prst="rect">
            <a:avLst/>
          </a:prstGeom>
        </p:spPr>
      </p:pic>
      <p:sp>
        <p:nvSpPr>
          <p:cNvPr id="14" name="Rectangle 13">
            <a:extLst>
              <a:ext uri="{FF2B5EF4-FFF2-40B4-BE49-F238E27FC236}">
                <a16:creationId xmlns:a16="http://schemas.microsoft.com/office/drawing/2014/main" id="{BC46CD03-D076-40A3-9AA4-2B7BB288B1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8" y="0"/>
            <a:ext cx="12192000" cy="6858000"/>
          </a:xfrm>
          <a:prstGeom prst="rect">
            <a:avLst/>
          </a:prstGeom>
          <a:gradFill flip="none" rotWithShape="1">
            <a:gsLst>
              <a:gs pos="30000">
                <a:schemeClr val="bg2">
                  <a:alpha val="75000"/>
                </a:schemeClr>
              </a:gs>
              <a:gs pos="100000">
                <a:schemeClr val="bg2"/>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BC612114-D0F4-CD4B-A94E-9477BA01A574}"/>
              </a:ext>
            </a:extLst>
          </p:cNvPr>
          <p:cNvSpPr>
            <a:spLocks noGrp="1"/>
          </p:cNvSpPr>
          <p:nvPr>
            <p:ph type="title"/>
          </p:nvPr>
        </p:nvSpPr>
        <p:spPr>
          <a:xfrm>
            <a:off x="1371600" y="685800"/>
            <a:ext cx="9601200" cy="1485900"/>
          </a:xfrm>
        </p:spPr>
        <p:txBody>
          <a:bodyPr>
            <a:normAutofit/>
          </a:bodyPr>
          <a:lstStyle/>
          <a:p>
            <a:r>
              <a:rPr lang="es-ES" dirty="0"/>
              <a:t>Los dioses</a:t>
            </a:r>
          </a:p>
        </p:txBody>
      </p:sp>
      <p:sp>
        <p:nvSpPr>
          <p:cNvPr id="16" name="Rectangle 15">
            <a:extLst>
              <a:ext uri="{FF2B5EF4-FFF2-40B4-BE49-F238E27FC236}">
                <a16:creationId xmlns:a16="http://schemas.microsoft.com/office/drawing/2014/main" id="{88D28697-83F7-4C09-A9B2-6CAA588556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Marcador de contenido 2">
            <a:extLst>
              <a:ext uri="{FF2B5EF4-FFF2-40B4-BE49-F238E27FC236}">
                <a16:creationId xmlns:a16="http://schemas.microsoft.com/office/drawing/2014/main" id="{6D7C3FD7-795E-EF49-8E4A-1AFF4304A1FB}"/>
              </a:ext>
            </a:extLst>
          </p:cNvPr>
          <p:cNvSpPr>
            <a:spLocks noGrp="1"/>
          </p:cNvSpPr>
          <p:nvPr>
            <p:ph idx="1"/>
          </p:nvPr>
        </p:nvSpPr>
        <p:spPr>
          <a:xfrm>
            <a:off x="1371600" y="2286000"/>
            <a:ext cx="9601200" cy="3581400"/>
          </a:xfrm>
        </p:spPr>
        <p:txBody>
          <a:bodyPr>
            <a:normAutofit/>
          </a:bodyPr>
          <a:lstStyle/>
          <a:p>
            <a:r>
              <a:rPr lang="es-ES" sz="2400" dirty="0"/>
              <a:t>Distribución</a:t>
            </a:r>
          </a:p>
          <a:p>
            <a:r>
              <a:rPr lang="es-ES" sz="2400" dirty="0"/>
              <a:t>Creación por genealogía</a:t>
            </a:r>
          </a:p>
          <a:p>
            <a:r>
              <a:rPr lang="es-ES" sz="2400" dirty="0"/>
              <a:t>Estilo de vida</a:t>
            </a:r>
          </a:p>
          <a:p>
            <a:r>
              <a:rPr lang="es-ES" sz="2400" dirty="0"/>
              <a:t>Intervenciones</a:t>
            </a:r>
          </a:p>
          <a:p>
            <a:r>
              <a:rPr lang="es-ES" sz="2400" dirty="0"/>
              <a:t>Formaban una familia jerarquizada</a:t>
            </a:r>
          </a:p>
          <a:p>
            <a:r>
              <a:rPr lang="es-ES" sz="2400" dirty="0"/>
              <a:t>Aparición de la mayoría en tablillas micénicas, en Homero y Hesíodo</a:t>
            </a:r>
          </a:p>
          <a:p>
            <a:r>
              <a:rPr lang="es-ES" sz="2400" dirty="0"/>
              <a:t>Creación del universo, la Tierra y los dioses</a:t>
            </a:r>
          </a:p>
        </p:txBody>
      </p:sp>
    </p:spTree>
    <p:extLst>
      <p:ext uri="{BB962C8B-B14F-4D97-AF65-F5344CB8AC3E}">
        <p14:creationId xmlns:p14="http://schemas.microsoft.com/office/powerpoint/2010/main" val="1342280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0" name="Rectangle 69">
            <a:extLst>
              <a:ext uri="{FF2B5EF4-FFF2-40B4-BE49-F238E27FC236}">
                <a16:creationId xmlns:a16="http://schemas.microsoft.com/office/drawing/2014/main" id="{AA6EC888-B85F-410F-B430-06583E94B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 name="Rectangle 71">
            <a:extLst>
              <a:ext uri="{FF2B5EF4-FFF2-40B4-BE49-F238E27FC236}">
                <a16:creationId xmlns:a16="http://schemas.microsoft.com/office/drawing/2014/main" id="{9485DA84-CB73-4E5E-9864-2460CE2805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7D49185E-361A-421B-8F2D-11C7FFC686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14B85BAA-C37F-44B4-B427-B4F10EBB41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26240" y="-4668"/>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EDC4EE06-D7B4-4FAC-A561-38A1C38023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94325"/>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9018D83B-903C-4782-B1BB-A45164A71F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26240" y="6494325"/>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8785589A-A5AC-409A-B2A2-24D871B4C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867" y="158782"/>
            <a:ext cx="11870265" cy="653785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5" name="Imagen 5" descr="Pin en Ha del arte. Iconografía cristiana y Mitología clásica">
            <a:extLst>
              <a:ext uri="{FF2B5EF4-FFF2-40B4-BE49-F238E27FC236}">
                <a16:creationId xmlns:a16="http://schemas.microsoft.com/office/drawing/2014/main" id="{56B0A4B3-602E-7D4A-B86C-4959A6060F3D}"/>
              </a:ext>
            </a:extLst>
          </p:cNvPr>
          <p:cNvPicPr>
            <a:picLocks noGrp="1" noChangeAspect="1" noChangeArrowheads="1"/>
          </p:cNvPicPr>
          <p:nvPr>
            <p:ph idx="1"/>
          </p:nvPr>
        </p:nvPicPr>
        <p:blipFill>
          <a:blip r:embed="rId2" r:link="rId3">
            <a:extLst>
              <a:ext uri="{28A0092B-C50C-407E-A947-70E740481C1C}">
                <a14:useLocalDpi xmlns:a14="http://schemas.microsoft.com/office/drawing/2010/main" val="0"/>
              </a:ext>
            </a:extLst>
          </a:blip>
          <a:stretch>
            <a:fillRect/>
          </a:stretch>
        </p:blipFill>
        <p:spPr bwMode="auto">
          <a:xfrm>
            <a:off x="2332471" y="480515"/>
            <a:ext cx="7527056" cy="589230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a:extLst>
              <a:ext uri="{FF2B5EF4-FFF2-40B4-BE49-F238E27FC236}">
                <a16:creationId xmlns:a16="http://schemas.microsoft.com/office/drawing/2014/main" id="{888ACBC1-D87B-1F4E-974D-5912DE82069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Tree>
    <p:extLst>
      <p:ext uri="{BB962C8B-B14F-4D97-AF65-F5344CB8AC3E}">
        <p14:creationId xmlns:p14="http://schemas.microsoft.com/office/powerpoint/2010/main" val="687974011"/>
      </p:ext>
    </p:extLst>
  </p:cSld>
  <p:clrMapOvr>
    <a:masterClrMapping/>
  </p:clrMapOvr>
</p:sld>
</file>

<file path=ppt/theme/theme1.xml><?xml version="1.0" encoding="utf-8"?>
<a:theme xmlns:a="http://schemas.openxmlformats.org/drawingml/2006/main" name="Recorte">
  <a:themeElements>
    <a:clrScheme name="Recorte">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Recorte">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Recort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{0DEDD781-2BCC-564C-A755-ADFAFDDDB5E0}tf10001072</Template>
  <TotalTime>924</TotalTime>
  <Words>1397</Words>
  <Application>Microsoft Macintosh PowerPoint</Application>
  <PresentationFormat>Panorámica</PresentationFormat>
  <Paragraphs>117</Paragraphs>
  <Slides>31</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31</vt:i4>
      </vt:variant>
    </vt:vector>
  </HeadingPairs>
  <TitlesOfParts>
    <vt:vector size="37" baseType="lpstr">
      <vt:lpstr>ACADEMY ENGRAVED LET PLAIN:1.0</vt:lpstr>
      <vt:lpstr>Arial</vt:lpstr>
      <vt:lpstr>Baloo</vt:lpstr>
      <vt:lpstr>Calibri</vt:lpstr>
      <vt:lpstr>Franklin Gothic Book</vt:lpstr>
      <vt:lpstr>Recorte</vt:lpstr>
      <vt:lpstr>Religión y Superstición Griegas</vt:lpstr>
      <vt:lpstr>Índice</vt:lpstr>
      <vt:lpstr>RELIGIÓN:</vt:lpstr>
      <vt:lpstr>En Esparta hay un templo dedicado a la Muerte, otro a la Risa y otro al Miedo (Plutarco, Vida de Cleómenes 9).  </vt:lpstr>
      <vt:lpstr>Cronología</vt:lpstr>
      <vt:lpstr>Dioses griegos. Creación del universo</vt:lpstr>
      <vt:lpstr>Presentación de PowerPoint</vt:lpstr>
      <vt:lpstr>Los dioses</vt:lpstr>
      <vt:lpstr>Presentación de PowerPoint</vt:lpstr>
      <vt:lpstr>Religión olímpica</vt:lpstr>
      <vt:lpstr>- Fiestas y celebraciones sagradas de la Antigua Grecia</vt:lpstr>
      <vt:lpstr>Presentación de PowerPoint</vt:lpstr>
      <vt:lpstr>Presentación de PowerPoint</vt:lpstr>
      <vt:lpstr>Presentación de PowerPoint</vt:lpstr>
      <vt:lpstr>Presentación de PowerPoint</vt:lpstr>
      <vt:lpstr>Religión mistérica</vt:lpstr>
      <vt:lpstr>Iniciación en los Misterios: La urna de Lovatelli </vt:lpstr>
      <vt:lpstr>Comunicación con los dioses </vt:lpstr>
      <vt:lpstr>Culto en la actualidad</vt:lpstr>
      <vt:lpstr>SUPERSTICIÓN:</vt:lpstr>
      <vt:lpstr>Introducción</vt:lpstr>
      <vt:lpstr>Presentación de PowerPoint</vt:lpstr>
      <vt:lpstr>Oráculos</vt:lpstr>
      <vt:lpstr>Cuando en la Ilíada Aquiles reza</vt:lpstr>
      <vt:lpstr>Presentación de PowerPoint</vt:lpstr>
      <vt:lpstr>Pervivencia de la superstición griega</vt:lpstr>
      <vt:lpstr>Supersticiones de la Antigua Grecia</vt:lpstr>
      <vt:lpstr>- Sobre fantasmas:</vt:lpstr>
      <vt:lpstr>- Burla a la superstición:</vt:lpstr>
      <vt:lpstr>Otras</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Religión y Superstición</dc:title>
  <dc:creator>Genoveva Ruiz</dc:creator>
  <cp:lastModifiedBy>Genoveva Ruiz</cp:lastModifiedBy>
  <cp:revision>6</cp:revision>
  <dcterms:created xsi:type="dcterms:W3CDTF">2022-01-07T20:18:28Z</dcterms:created>
  <dcterms:modified xsi:type="dcterms:W3CDTF">2022-01-20T09:59:30Z</dcterms:modified>
</cp:coreProperties>
</file>