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6" d="100"/>
          <a:sy n="56" d="100"/>
        </p:scale>
        <p:origin x="-91" y="-31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12/01/2023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12/01/2023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ñ.jpeg"/>
          <p:cNvPicPr>
            <a:picLocks noChangeAspect="1"/>
          </p:cNvPicPr>
          <p:nvPr/>
        </p:nvPicPr>
        <p:blipFill>
          <a:blip r:embed="rId2"/>
          <a:stretch>
            <a:fillRect/>
          </a:stretch>
        </p:blipFill>
        <p:spPr>
          <a:xfrm>
            <a:off x="0" y="-1"/>
            <a:ext cx="9144000" cy="6865645"/>
          </a:xfrm>
          <a:prstGeom prst="rect">
            <a:avLst/>
          </a:prstGeom>
        </p:spPr>
      </p:pic>
      <p:sp>
        <p:nvSpPr>
          <p:cNvPr id="2" name="1 Título"/>
          <p:cNvSpPr>
            <a:spLocks noGrp="1"/>
          </p:cNvSpPr>
          <p:nvPr>
            <p:ph type="ctrTitle"/>
          </p:nvPr>
        </p:nvSpPr>
        <p:spPr/>
        <p:txBody>
          <a:bodyPr/>
          <a:lstStyle/>
          <a:p>
            <a:r>
              <a:rPr lang="es-ES" dirty="0" smtClean="0">
                <a:latin typeface="Colonna MT" pitchFamily="82" charset="0"/>
              </a:rPr>
              <a:t>Mujeres griegas importantes</a:t>
            </a:r>
            <a:endParaRPr lang="es-ES" dirty="0">
              <a:latin typeface="Colonna MT" pitchFamily="82" charset="0"/>
            </a:endParaRPr>
          </a:p>
        </p:txBody>
      </p:sp>
      <p:sp>
        <p:nvSpPr>
          <p:cNvPr id="3" name="2 Subtítulo"/>
          <p:cNvSpPr>
            <a:spLocks noGrp="1"/>
          </p:cNvSpPr>
          <p:nvPr>
            <p:ph type="subTitle" idx="1"/>
          </p:nvPr>
        </p:nvSpPr>
        <p:spPr/>
        <p:txBody>
          <a:bodyPr/>
          <a:lstStyle/>
          <a:p>
            <a:r>
              <a:rPr lang="es-ES" b="1" dirty="0" smtClean="0">
                <a:latin typeface="Bradley Hand ITC" pitchFamily="66" charset="0"/>
              </a:rPr>
              <a:t>Ana Isabel Esteban Fernández</a:t>
            </a:r>
            <a:endParaRPr lang="es-ES" b="1" dirty="0">
              <a:latin typeface="Bradley Hand ITC"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ñ.jpeg"/>
          <p:cNvPicPr>
            <a:picLocks noChangeAspect="1"/>
          </p:cNvPicPr>
          <p:nvPr/>
        </p:nvPicPr>
        <p:blipFill>
          <a:blip r:embed="rId2"/>
          <a:stretch>
            <a:fillRect/>
          </a:stretch>
        </p:blipFill>
        <p:spPr>
          <a:xfrm>
            <a:off x="0" y="-1"/>
            <a:ext cx="9144000" cy="6865645"/>
          </a:xfrm>
          <a:prstGeom prst="rect">
            <a:avLst/>
          </a:prstGeom>
        </p:spPr>
      </p:pic>
      <p:sp>
        <p:nvSpPr>
          <p:cNvPr id="2" name="1 Título"/>
          <p:cNvSpPr>
            <a:spLocks noGrp="1"/>
          </p:cNvSpPr>
          <p:nvPr>
            <p:ph type="title"/>
          </p:nvPr>
        </p:nvSpPr>
        <p:spPr/>
        <p:txBody>
          <a:bodyPr>
            <a:normAutofit/>
          </a:bodyPr>
          <a:lstStyle/>
          <a:p>
            <a:r>
              <a:rPr lang="es-ES" sz="3600" b="1" dirty="0" smtClean="0">
                <a:latin typeface="Colonna MT" pitchFamily="82" charset="0"/>
              </a:rPr>
              <a:t>Hipatia de Alejandría (355/370 – 415/416)</a:t>
            </a:r>
            <a:endParaRPr lang="es-ES" sz="3600" b="1" dirty="0">
              <a:latin typeface="Colonna MT" pitchFamily="82" charset="0"/>
            </a:endParaRPr>
          </a:p>
        </p:txBody>
      </p:sp>
      <p:sp>
        <p:nvSpPr>
          <p:cNvPr id="3" name="2 Marcador de contenido"/>
          <p:cNvSpPr>
            <a:spLocks noGrp="1"/>
          </p:cNvSpPr>
          <p:nvPr>
            <p:ph idx="1"/>
          </p:nvPr>
        </p:nvSpPr>
        <p:spPr/>
        <p:txBody>
          <a:bodyPr>
            <a:normAutofit fontScale="85000" lnSpcReduction="10000"/>
          </a:bodyPr>
          <a:lstStyle/>
          <a:p>
            <a:r>
              <a:rPr lang="es-ES" b="1" dirty="0" smtClean="0">
                <a:latin typeface="Bradley Hand ITC" pitchFamily="66" charset="0"/>
              </a:rPr>
              <a:t>Primera mujer que contribuye al desarrollo de las matemáticas</a:t>
            </a:r>
          </a:p>
          <a:p>
            <a:r>
              <a:rPr lang="es-ES" b="1" dirty="0" smtClean="0">
                <a:latin typeface="Bradley Hand ITC" pitchFamily="66" charset="0"/>
              </a:rPr>
              <a:t>Escribió sobre geometría, álgebra y astronomía y fue quien inventó el densímetro (instrumento que mide la densidad de un líquido)</a:t>
            </a:r>
          </a:p>
          <a:p>
            <a:r>
              <a:rPr lang="es-ES" b="1" dirty="0" smtClean="0">
                <a:latin typeface="Bradley Hand ITC" pitchFamily="66" charset="0"/>
              </a:rPr>
              <a:t>Se dedicó a enseñar en la escuela platónica de Alejandría matemáticas y la filosofía neoplatónica.</a:t>
            </a:r>
          </a:p>
          <a:p>
            <a:r>
              <a:rPr lang="es-ES" b="1" dirty="0" smtClean="0">
                <a:latin typeface="Bradley Hand ITC" pitchFamily="66" charset="0"/>
              </a:rPr>
              <a:t>Fue asesinada por un grupo de fanáticos, golpeada con tejas hasta descuartizarla y cuyos restos fueron paseados hasta el </a:t>
            </a:r>
            <a:r>
              <a:rPr lang="es-ES" b="1" dirty="0" err="1" smtClean="0">
                <a:latin typeface="Bradley Hand ITC" pitchFamily="66" charset="0"/>
              </a:rPr>
              <a:t>Cinareo</a:t>
            </a:r>
            <a:r>
              <a:rPr lang="es-ES" b="1" dirty="0" smtClean="0">
                <a:latin typeface="Bradley Hand ITC" pitchFamily="66" charset="0"/>
              </a:rPr>
              <a:t> donde los incineraron. </a:t>
            </a:r>
            <a:endParaRPr lang="es-ES" b="1" dirty="0">
              <a:latin typeface="Bradley Hand ITC"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ñ.jpeg"/>
          <p:cNvPicPr>
            <a:picLocks noChangeAspect="1"/>
          </p:cNvPicPr>
          <p:nvPr/>
        </p:nvPicPr>
        <p:blipFill>
          <a:blip r:embed="rId2"/>
          <a:stretch>
            <a:fillRect/>
          </a:stretch>
        </p:blipFill>
        <p:spPr>
          <a:xfrm>
            <a:off x="0" y="-1"/>
            <a:ext cx="9144000" cy="6865645"/>
          </a:xfrm>
          <a:prstGeom prst="rect">
            <a:avLst/>
          </a:prstGeom>
        </p:spPr>
      </p:pic>
      <p:sp>
        <p:nvSpPr>
          <p:cNvPr id="2" name="1 Título"/>
          <p:cNvSpPr>
            <a:spLocks noGrp="1"/>
          </p:cNvSpPr>
          <p:nvPr>
            <p:ph type="title"/>
          </p:nvPr>
        </p:nvSpPr>
        <p:spPr/>
        <p:txBody>
          <a:bodyPr/>
          <a:lstStyle/>
          <a:p>
            <a:r>
              <a:rPr lang="es-ES" b="1" dirty="0" err="1" smtClean="0">
                <a:latin typeface="Colonna MT" pitchFamily="82" charset="0"/>
              </a:rPr>
              <a:t>Aspasia</a:t>
            </a:r>
            <a:r>
              <a:rPr lang="es-ES" b="1" dirty="0" smtClean="0">
                <a:latin typeface="Colonna MT" pitchFamily="82" charset="0"/>
              </a:rPr>
              <a:t> de </a:t>
            </a:r>
            <a:r>
              <a:rPr lang="es-ES" b="1" dirty="0" err="1" smtClean="0">
                <a:latin typeface="Colonna MT" pitchFamily="82" charset="0"/>
              </a:rPr>
              <a:t>Mileto</a:t>
            </a:r>
            <a:r>
              <a:rPr lang="es-ES" b="1" dirty="0" smtClean="0">
                <a:latin typeface="Colonna MT" pitchFamily="82" charset="0"/>
              </a:rPr>
              <a:t> (470-400)</a:t>
            </a:r>
            <a:endParaRPr lang="es-ES" b="1" dirty="0">
              <a:latin typeface="Colonna MT" pitchFamily="82" charset="0"/>
            </a:endParaRPr>
          </a:p>
        </p:txBody>
      </p:sp>
      <p:sp>
        <p:nvSpPr>
          <p:cNvPr id="3" name="2 Marcador de contenido"/>
          <p:cNvSpPr>
            <a:spLocks noGrp="1"/>
          </p:cNvSpPr>
          <p:nvPr>
            <p:ph idx="1"/>
          </p:nvPr>
        </p:nvSpPr>
        <p:spPr/>
        <p:txBody>
          <a:bodyPr>
            <a:normAutofit fontScale="92500" lnSpcReduction="20000"/>
          </a:bodyPr>
          <a:lstStyle/>
          <a:p>
            <a:r>
              <a:rPr lang="es-ES" b="1" dirty="0" smtClean="0">
                <a:latin typeface="Bradley Hand ITC" pitchFamily="66" charset="0"/>
              </a:rPr>
              <a:t>Además de ser la esposa de Pericles, colaboraba de manera estrecha con él, por ello los poetas cómicos la acusaban de ser quien iniciaba la mayoría de las guerras que vivió Atenas</a:t>
            </a:r>
          </a:p>
          <a:p>
            <a:r>
              <a:rPr lang="es-ES" b="1" dirty="0" smtClean="0">
                <a:latin typeface="Bradley Hand ITC" pitchFamily="66" charset="0"/>
              </a:rPr>
              <a:t>Fue profesora de retórica, alabada por grandes autores como Platón o Plutarco, y a pesar de que se tenía la creencia de que los hombres gobernaban por encima de todo, Pericles le pedía consejo haciéndola participe de asuntos de gran importancia y participar en reuniones con grandes pensadores de la época.</a:t>
            </a:r>
            <a:endParaRPr lang="es-ES" b="1" dirty="0">
              <a:latin typeface="Bradley Hand ITC"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ñ.jpeg"/>
          <p:cNvPicPr>
            <a:picLocks noChangeAspect="1"/>
          </p:cNvPicPr>
          <p:nvPr/>
        </p:nvPicPr>
        <p:blipFill>
          <a:blip r:embed="rId2"/>
          <a:stretch>
            <a:fillRect/>
          </a:stretch>
        </p:blipFill>
        <p:spPr>
          <a:xfrm>
            <a:off x="0" y="-1"/>
            <a:ext cx="9144000" cy="6865645"/>
          </a:xfrm>
          <a:prstGeom prst="rect">
            <a:avLst/>
          </a:prstGeom>
        </p:spPr>
      </p:pic>
      <p:sp>
        <p:nvSpPr>
          <p:cNvPr id="2" name="1 Título"/>
          <p:cNvSpPr>
            <a:spLocks noGrp="1"/>
          </p:cNvSpPr>
          <p:nvPr>
            <p:ph type="title"/>
          </p:nvPr>
        </p:nvSpPr>
        <p:spPr/>
        <p:txBody>
          <a:bodyPr/>
          <a:lstStyle/>
          <a:p>
            <a:r>
              <a:rPr lang="es-ES" b="1" dirty="0" smtClean="0">
                <a:latin typeface="Colonna MT" pitchFamily="82" charset="0"/>
              </a:rPr>
              <a:t>DIOTIMA DE MANTINEA (V </a:t>
            </a:r>
            <a:r>
              <a:rPr lang="es-ES" b="1" dirty="0" err="1" smtClean="0">
                <a:latin typeface="Colonna MT" pitchFamily="82" charset="0"/>
              </a:rPr>
              <a:t>a.C</a:t>
            </a:r>
            <a:r>
              <a:rPr lang="es-ES" b="1" dirty="0" smtClean="0">
                <a:latin typeface="Colonna MT" pitchFamily="82" charset="0"/>
              </a:rPr>
              <a:t>)</a:t>
            </a:r>
            <a:endParaRPr lang="es-ES" b="1" dirty="0">
              <a:latin typeface="Colonna MT" pitchFamily="82" charset="0"/>
            </a:endParaRPr>
          </a:p>
        </p:txBody>
      </p:sp>
      <p:sp>
        <p:nvSpPr>
          <p:cNvPr id="3" name="2 Marcador de contenido"/>
          <p:cNvSpPr>
            <a:spLocks noGrp="1"/>
          </p:cNvSpPr>
          <p:nvPr>
            <p:ph idx="1"/>
          </p:nvPr>
        </p:nvSpPr>
        <p:spPr/>
        <p:txBody>
          <a:bodyPr/>
          <a:lstStyle/>
          <a:p>
            <a:r>
              <a:rPr lang="es-ES" b="1" dirty="0" smtClean="0">
                <a:latin typeface="Bradley Hand ITC" pitchFamily="66" charset="0"/>
              </a:rPr>
              <a:t>Filósofa y sacerdotisa que enseñó a Sócrates en el siglo V, por tanto sus ideas son el inicio del concepto de amor platónico. </a:t>
            </a:r>
          </a:p>
          <a:p>
            <a:r>
              <a:rPr lang="es-ES" b="1" dirty="0" smtClean="0">
                <a:latin typeface="Bradley Hand ITC" pitchFamily="66" charset="0"/>
              </a:rPr>
              <a:t>Aparece en el Banquete de Platón: se menciona su figura cuando llega el momento de que Sócrates hace su elogio del amor, señalando que va a repetir las palabras que </a:t>
            </a:r>
            <a:r>
              <a:rPr lang="es-ES" b="1" dirty="0" err="1" smtClean="0">
                <a:latin typeface="Bradley Hand ITC" pitchFamily="66" charset="0"/>
              </a:rPr>
              <a:t>Diotima</a:t>
            </a:r>
            <a:r>
              <a:rPr lang="es-ES" b="1" dirty="0" smtClean="0">
                <a:latin typeface="Bradley Hand ITC" pitchFamily="66" charset="0"/>
              </a:rPr>
              <a:t> le había dicho acerca del amor. </a:t>
            </a:r>
            <a:endParaRPr lang="es-ES" b="1" dirty="0">
              <a:latin typeface="Bradley Hand ITC"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ñ.jpeg"/>
          <p:cNvPicPr>
            <a:picLocks noChangeAspect="1"/>
          </p:cNvPicPr>
          <p:nvPr/>
        </p:nvPicPr>
        <p:blipFill>
          <a:blip r:embed="rId2"/>
          <a:stretch>
            <a:fillRect/>
          </a:stretch>
        </p:blipFill>
        <p:spPr>
          <a:xfrm>
            <a:off x="0" y="-1"/>
            <a:ext cx="9144000" cy="6865645"/>
          </a:xfrm>
          <a:prstGeom prst="rect">
            <a:avLst/>
          </a:prstGeom>
        </p:spPr>
      </p:pic>
      <p:pic>
        <p:nvPicPr>
          <p:cNvPr id="5" name="4 Imagen" descr="aspasia.jpg"/>
          <p:cNvPicPr>
            <a:picLocks noChangeAspect="1"/>
          </p:cNvPicPr>
          <p:nvPr/>
        </p:nvPicPr>
        <p:blipFill>
          <a:blip r:embed="rId3"/>
          <a:stretch>
            <a:fillRect/>
          </a:stretch>
        </p:blipFill>
        <p:spPr>
          <a:xfrm>
            <a:off x="571472" y="2643182"/>
            <a:ext cx="2631285" cy="3508380"/>
          </a:xfrm>
          <a:prstGeom prst="rect">
            <a:avLst/>
          </a:prstGeom>
        </p:spPr>
      </p:pic>
      <p:pic>
        <p:nvPicPr>
          <p:cNvPr id="6" name="5 Imagen" descr="hipatia.jpg"/>
          <p:cNvPicPr>
            <a:picLocks noChangeAspect="1"/>
          </p:cNvPicPr>
          <p:nvPr/>
        </p:nvPicPr>
        <p:blipFill>
          <a:blip r:embed="rId4"/>
          <a:stretch>
            <a:fillRect/>
          </a:stretch>
        </p:blipFill>
        <p:spPr>
          <a:xfrm>
            <a:off x="3314700" y="1874520"/>
            <a:ext cx="2514600" cy="3108960"/>
          </a:xfrm>
          <a:prstGeom prst="rect">
            <a:avLst/>
          </a:prstGeom>
        </p:spPr>
      </p:pic>
      <p:pic>
        <p:nvPicPr>
          <p:cNvPr id="7" name="6 Imagen" descr="diotima.jpg"/>
          <p:cNvPicPr>
            <a:picLocks noChangeAspect="1"/>
          </p:cNvPicPr>
          <p:nvPr/>
        </p:nvPicPr>
        <p:blipFill>
          <a:blip r:embed="rId5"/>
          <a:stretch>
            <a:fillRect/>
          </a:stretch>
        </p:blipFill>
        <p:spPr>
          <a:xfrm>
            <a:off x="5929322" y="571480"/>
            <a:ext cx="2500330" cy="3614113"/>
          </a:xfrm>
          <a:prstGeom prst="rect">
            <a:avLst/>
          </a:prstGeom>
        </p:spPr>
      </p:pic>
      <p:sp>
        <p:nvSpPr>
          <p:cNvPr id="8" name="7 CuadroTexto"/>
          <p:cNvSpPr txBox="1"/>
          <p:nvPr/>
        </p:nvSpPr>
        <p:spPr>
          <a:xfrm>
            <a:off x="642910" y="6357958"/>
            <a:ext cx="2571768" cy="369332"/>
          </a:xfrm>
          <a:prstGeom prst="rect">
            <a:avLst/>
          </a:prstGeom>
          <a:noFill/>
        </p:spPr>
        <p:txBody>
          <a:bodyPr wrap="square" rtlCol="0">
            <a:spAutoFit/>
          </a:bodyPr>
          <a:lstStyle/>
          <a:p>
            <a:r>
              <a:rPr lang="es-ES" dirty="0" smtClean="0">
                <a:latin typeface="Colonna MT" pitchFamily="82" charset="0"/>
              </a:rPr>
              <a:t>ASPASIA</a:t>
            </a:r>
            <a:endParaRPr lang="es-ES" dirty="0">
              <a:latin typeface="Colonna MT" pitchFamily="82" charset="0"/>
            </a:endParaRPr>
          </a:p>
        </p:txBody>
      </p:sp>
      <p:sp>
        <p:nvSpPr>
          <p:cNvPr id="9" name="8 CuadroTexto"/>
          <p:cNvSpPr txBox="1"/>
          <p:nvPr/>
        </p:nvSpPr>
        <p:spPr>
          <a:xfrm>
            <a:off x="3500430" y="5286388"/>
            <a:ext cx="2214578" cy="369332"/>
          </a:xfrm>
          <a:prstGeom prst="rect">
            <a:avLst/>
          </a:prstGeom>
          <a:noFill/>
        </p:spPr>
        <p:txBody>
          <a:bodyPr wrap="square" rtlCol="0">
            <a:spAutoFit/>
          </a:bodyPr>
          <a:lstStyle/>
          <a:p>
            <a:r>
              <a:rPr lang="es-ES" dirty="0" smtClean="0">
                <a:latin typeface="Colonna MT" pitchFamily="82" charset="0"/>
              </a:rPr>
              <a:t>HIPATIA</a:t>
            </a:r>
            <a:endParaRPr lang="es-ES" dirty="0">
              <a:latin typeface="Colonna MT" pitchFamily="82" charset="0"/>
            </a:endParaRPr>
          </a:p>
        </p:txBody>
      </p:sp>
      <p:sp>
        <p:nvSpPr>
          <p:cNvPr id="10" name="9 CuadroTexto"/>
          <p:cNvSpPr txBox="1"/>
          <p:nvPr/>
        </p:nvSpPr>
        <p:spPr>
          <a:xfrm>
            <a:off x="6215074" y="4286256"/>
            <a:ext cx="2000264" cy="369332"/>
          </a:xfrm>
          <a:prstGeom prst="rect">
            <a:avLst/>
          </a:prstGeom>
          <a:noFill/>
        </p:spPr>
        <p:txBody>
          <a:bodyPr wrap="square" rtlCol="0">
            <a:spAutoFit/>
          </a:bodyPr>
          <a:lstStyle/>
          <a:p>
            <a:r>
              <a:rPr lang="es-ES" dirty="0" smtClean="0">
                <a:latin typeface="Colonna MT" pitchFamily="82" charset="0"/>
              </a:rPr>
              <a:t>DIOTIMA</a:t>
            </a:r>
            <a:endParaRPr lang="es-ES" dirty="0">
              <a:latin typeface="Colonna MT" pitchFamily="8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258</Words>
  <PresentationFormat>Presentación en pantalla (4:3)</PresentationFormat>
  <Paragraphs>16</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Mujeres griegas importantes</vt:lpstr>
      <vt:lpstr>Hipatia de Alejandría (355/370 – 415/416)</vt:lpstr>
      <vt:lpstr>Aspasia de Mileto (470-400)</vt:lpstr>
      <vt:lpstr>DIOTIMA DE MANTINEA (V a.C)</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Mujeres griegas importantes</dc:title>
  <dc:creator>Acer</dc:creator>
  <cp:lastModifiedBy>Acer</cp:lastModifiedBy>
  <cp:revision>2</cp:revision>
  <dcterms:created xsi:type="dcterms:W3CDTF">2023-01-12T14:29:58Z</dcterms:created>
  <dcterms:modified xsi:type="dcterms:W3CDTF">2023-01-12T15:21:42Z</dcterms:modified>
</cp:coreProperties>
</file>