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4"/>
  </p:sldMasterIdLst>
  <p:notesMasterIdLst>
    <p:notesMasterId r:id="rId16"/>
  </p:notesMasterIdLst>
  <p:handoutMasterIdLst>
    <p:handoutMasterId r:id="rId17"/>
  </p:handoutMasterIdLst>
  <p:sldIdLst>
    <p:sldId id="256" r:id="rId5"/>
    <p:sldId id="259" r:id="rId6"/>
    <p:sldId id="258" r:id="rId7"/>
    <p:sldId id="257" r:id="rId8"/>
    <p:sldId id="260" r:id="rId9"/>
    <p:sldId id="261" r:id="rId10"/>
    <p:sldId id="262" r:id="rId11"/>
    <p:sldId id="263" r:id="rId12"/>
    <p:sldId id="264"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7" autoAdjust="0"/>
    <p:restoredTop sz="94660" autoAdjust="0"/>
  </p:normalViewPr>
  <p:slideViewPr>
    <p:cSldViewPr snapToGrid="0">
      <p:cViewPr varScale="1">
        <p:scale>
          <a:sx n="88" d="100"/>
          <a:sy n="88" d="100"/>
        </p:scale>
        <p:origin x="638"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4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EE18FA9B-3E06-41AF-BDF7-67107970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xmlns="" id="{40F9B942-99CF-4AC4-9F77-E625D2C71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1CDB56A-235B-4689-B943-ECFA3A024FBA}" type="datetime1">
              <a:rPr lang="fr-FR" smtClean="0"/>
              <a:t>06/04/2023</a:t>
            </a:fld>
            <a:endParaRPr lang="fr-FR"/>
          </a:p>
        </p:txBody>
      </p:sp>
      <p:sp>
        <p:nvSpPr>
          <p:cNvPr id="4" name="Espace réservé du pied de page 3">
            <a:extLst>
              <a:ext uri="{FF2B5EF4-FFF2-40B4-BE49-F238E27FC236}">
                <a16:creationId xmlns:a16="http://schemas.microsoft.com/office/drawing/2014/main" xmlns="" id="{3CAD4C1D-64AA-4DA1-8A75-FCF5ECA45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xmlns="" id="{8D886DA9-2A38-4F39-B33B-4F7B5E4444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775EF03-110B-4710-A708-FEF1927612B9}" type="slidenum">
              <a:rPr lang="fr-FR" smtClean="0"/>
              <a:t>‹Nº›</a:t>
            </a:fld>
            <a:endParaRPr lang="fr-FR"/>
          </a:p>
        </p:txBody>
      </p:sp>
    </p:spTree>
    <p:extLst>
      <p:ext uri="{BB962C8B-B14F-4D97-AF65-F5344CB8AC3E}">
        <p14:creationId xmlns:p14="http://schemas.microsoft.com/office/powerpoint/2010/main" val="1632321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3B79274-A0C3-4580-8A02-A9B7D3A40F5D}" type="datetime1">
              <a:rPr lang="fr-FR" noProof="0" smtClean="0"/>
              <a:t>06/04/2023</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18CCA95-4F40-4CDD-BF1E-B8C9EB86EE73}" type="slidenum">
              <a:rPr lang="fr-FR" noProof="0" smtClean="0"/>
              <a:t>‹Nº›</a:t>
            </a:fld>
            <a:endParaRPr lang="fr-FR" noProof="0"/>
          </a:p>
        </p:txBody>
      </p:sp>
    </p:spTree>
    <p:extLst>
      <p:ext uri="{BB962C8B-B14F-4D97-AF65-F5344CB8AC3E}">
        <p14:creationId xmlns:p14="http://schemas.microsoft.com/office/powerpoint/2010/main" val="25662959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918CCA95-4F40-4CDD-BF1E-B8C9EB86EE73}" type="slidenum">
              <a:rPr lang="fr-FR" smtClean="0"/>
              <a:t>1</a:t>
            </a:fld>
            <a:endParaRPr lang="fr-FR"/>
          </a:p>
        </p:txBody>
      </p:sp>
    </p:spTree>
    <p:extLst>
      <p:ext uri="{BB962C8B-B14F-4D97-AF65-F5344CB8AC3E}">
        <p14:creationId xmlns:p14="http://schemas.microsoft.com/office/powerpoint/2010/main" val="30318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dirty="0"/>
              <a:t>Click to edit Master title style</a:t>
            </a:r>
          </a:p>
        </p:txBody>
      </p:sp>
      <p:sp>
        <p:nvSpPr>
          <p:cNvPr id="3" name="Subtitle 2">
            <a:extLst>
              <a:ext uri="{FF2B5EF4-FFF2-40B4-BE49-F238E27FC236}">
                <a16:creationId xmlns:a16="http://schemas.microsoft.com/office/drawing/2014/main" xmlns=""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FF283B68-70CF-4A98-948C-6EA4BD68D2BC}"/>
              </a:ext>
            </a:extLst>
          </p:cNvPr>
          <p:cNvSpPr>
            <a:spLocks noGrp="1"/>
          </p:cNvSpPr>
          <p:nvPr>
            <p:ph type="dt" sz="half" idx="10"/>
          </p:nvPr>
        </p:nvSpPr>
        <p:spPr/>
        <p:txBody>
          <a:bodyPr/>
          <a:lstStyle/>
          <a:p>
            <a:fld id="{326951E3-958F-4611-B170-D081BA0250F9}" type="datetimeFigureOut">
              <a:rPr lang="en-US" smtClean="0"/>
              <a:t>4/6/2023</a:t>
            </a:fld>
            <a:endParaRPr lang="en-US"/>
          </a:p>
        </p:txBody>
      </p:sp>
      <p:sp>
        <p:nvSpPr>
          <p:cNvPr id="5" name="Footer Placeholder 4">
            <a:extLst>
              <a:ext uri="{FF2B5EF4-FFF2-40B4-BE49-F238E27FC236}">
                <a16:creationId xmlns:a16="http://schemas.microsoft.com/office/drawing/2014/main" xmlns=""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1B751B-3464-41CD-B728-A72BB191E29F}"/>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63021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B5731-248B-49C2-93DE-8A3260C9FB3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xmlns=""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E5372-3FC6-4227-B2DD-6CB24E65178F}"/>
              </a:ext>
            </a:extLst>
          </p:cNvPr>
          <p:cNvSpPr>
            <a:spLocks noGrp="1"/>
          </p:cNvSpPr>
          <p:nvPr>
            <p:ph type="dt" sz="half" idx="10"/>
          </p:nvPr>
        </p:nvSpPr>
        <p:spPr/>
        <p:txBody>
          <a:bodyPr/>
          <a:lstStyle/>
          <a:p>
            <a:fld id="{326951E3-958F-4611-B170-D081BA0250F9}" type="datetimeFigureOut">
              <a:rPr lang="en-US" smtClean="0"/>
              <a:t>4/6/2023</a:t>
            </a:fld>
            <a:endParaRPr lang="en-US"/>
          </a:p>
        </p:txBody>
      </p:sp>
      <p:sp>
        <p:nvSpPr>
          <p:cNvPr id="5" name="Footer Placeholder 4">
            <a:extLst>
              <a:ext uri="{FF2B5EF4-FFF2-40B4-BE49-F238E27FC236}">
                <a16:creationId xmlns:a16="http://schemas.microsoft.com/office/drawing/2014/main" xmlns=""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5567AD-4B78-41F6-B814-726D4BD4CE50}"/>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414444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674D5E-67E6-4C23-B80A-0C66B53315EB}"/>
              </a:ext>
            </a:extLst>
          </p:cNvPr>
          <p:cNvSpPr>
            <a:spLocks noGrp="1"/>
          </p:cNvSpPr>
          <p:nvPr>
            <p:ph type="title" orient="vert"/>
          </p:nvPr>
        </p:nvSpPr>
        <p:spPr>
          <a:xfrm>
            <a:off x="8724900" y="876299"/>
            <a:ext cx="2628900" cy="5181601"/>
          </a:xfrm>
        </p:spPr>
        <p:txBody>
          <a:bodyPr vert="eaVert" anchor="b"/>
          <a:lstStyle/>
          <a:p>
            <a:r>
              <a:rPr lang="en-US" dirty="0"/>
              <a:t>Click to edit Master title style</a:t>
            </a:r>
          </a:p>
        </p:txBody>
      </p:sp>
      <p:sp>
        <p:nvSpPr>
          <p:cNvPr id="3" name="Vertical Text Placeholder 2">
            <a:extLst>
              <a:ext uri="{FF2B5EF4-FFF2-40B4-BE49-F238E27FC236}">
                <a16:creationId xmlns:a16="http://schemas.microsoft.com/office/drawing/2014/main" xmlns="" id="{42FEFF2A-08E8-447D-85C7-7D5A9C422C9D}"/>
              </a:ext>
            </a:extLst>
          </p:cNvPr>
          <p:cNvSpPr>
            <a:spLocks noGrp="1"/>
          </p:cNvSpPr>
          <p:nvPr>
            <p:ph type="body" orient="vert" idx="1"/>
          </p:nvPr>
        </p:nvSpPr>
        <p:spPr>
          <a:xfrm>
            <a:off x="838200" y="876299"/>
            <a:ext cx="773430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0D40030D-E580-4B0C-B5A8-2C8A094D9D8A}"/>
              </a:ext>
            </a:extLst>
          </p:cNvPr>
          <p:cNvSpPr>
            <a:spLocks noGrp="1"/>
          </p:cNvSpPr>
          <p:nvPr>
            <p:ph type="dt" sz="half" idx="10"/>
          </p:nvPr>
        </p:nvSpPr>
        <p:spPr/>
        <p:txBody>
          <a:bodyPr/>
          <a:lstStyle/>
          <a:p>
            <a:fld id="{326951E3-958F-4611-B170-D081BA0250F9}" type="datetimeFigureOut">
              <a:rPr lang="en-US" smtClean="0"/>
              <a:t>4/6/2023</a:t>
            </a:fld>
            <a:endParaRPr lang="en-US"/>
          </a:p>
        </p:txBody>
      </p:sp>
      <p:sp>
        <p:nvSpPr>
          <p:cNvPr id="5" name="Footer Placeholder 4">
            <a:extLst>
              <a:ext uri="{FF2B5EF4-FFF2-40B4-BE49-F238E27FC236}">
                <a16:creationId xmlns:a16="http://schemas.microsoft.com/office/drawing/2014/main" xmlns=""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AE4A38-A745-436E-9E33-63B9F81C0917}"/>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211978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A855B5-7F2F-408B-800D-92CB34B99234}"/>
              </a:ext>
            </a:extLst>
          </p:cNvPr>
          <p:cNvSpPr>
            <a:spLocks noGrp="1"/>
          </p:cNvSpPr>
          <p:nvPr>
            <p:ph type="dt" sz="half" idx="10"/>
          </p:nvPr>
        </p:nvSpPr>
        <p:spPr/>
        <p:txBody>
          <a:bodyPr/>
          <a:lstStyle/>
          <a:p>
            <a:fld id="{326951E3-958F-4611-B170-D081BA0250F9}" type="datetimeFigureOut">
              <a:rPr lang="en-US" smtClean="0"/>
              <a:t>4/6/2023</a:t>
            </a:fld>
            <a:endParaRPr lang="en-US"/>
          </a:p>
        </p:txBody>
      </p:sp>
      <p:sp>
        <p:nvSpPr>
          <p:cNvPr id="5" name="Footer Placeholder 4">
            <a:extLst>
              <a:ext uri="{FF2B5EF4-FFF2-40B4-BE49-F238E27FC236}">
                <a16:creationId xmlns:a16="http://schemas.microsoft.com/office/drawing/2014/main" xmlns=""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46E9EE-F895-4ECE-B4B2-586D65ED8432}"/>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349112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xmlns=""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13530A6B-E3FD-4920-8128-C263CA1D65D1}"/>
              </a:ext>
            </a:extLst>
          </p:cNvPr>
          <p:cNvSpPr>
            <a:spLocks noGrp="1"/>
          </p:cNvSpPr>
          <p:nvPr>
            <p:ph type="dt" sz="half" idx="10"/>
          </p:nvPr>
        </p:nvSpPr>
        <p:spPr/>
        <p:txBody>
          <a:bodyPr/>
          <a:lstStyle/>
          <a:p>
            <a:fld id="{326951E3-958F-4611-B170-D081BA0250F9}" type="datetimeFigureOut">
              <a:rPr lang="en-US" smtClean="0"/>
              <a:t>4/6/2023</a:t>
            </a:fld>
            <a:endParaRPr lang="en-US"/>
          </a:p>
        </p:txBody>
      </p:sp>
      <p:sp>
        <p:nvSpPr>
          <p:cNvPr id="5" name="Footer Placeholder 4">
            <a:extLst>
              <a:ext uri="{FF2B5EF4-FFF2-40B4-BE49-F238E27FC236}">
                <a16:creationId xmlns:a16="http://schemas.microsoft.com/office/drawing/2014/main" xmlns=""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B25931-A293-42E9-BDF5-B2AE121D73AD}"/>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83322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8B8779-51E9-44D1-9F7B-28F3C6D3C44D}"/>
              </a:ext>
            </a:extLst>
          </p:cNvPr>
          <p:cNvSpPr>
            <a:spLocks noGrp="1"/>
          </p:cNvSpPr>
          <p:nvPr>
            <p:ph sz="half" idx="1"/>
          </p:nvPr>
        </p:nvSpPr>
        <p:spPr>
          <a:xfrm>
            <a:off x="848474" y="2080517"/>
            <a:ext cx="4970124" cy="39773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75E22BF-1819-4301-B699-EF5A2F4D9BC4}"/>
              </a:ext>
            </a:extLst>
          </p:cNvPr>
          <p:cNvSpPr>
            <a:spLocks noGrp="1"/>
          </p:cNvSpPr>
          <p:nvPr>
            <p:ph type="dt" sz="half" idx="10"/>
          </p:nvPr>
        </p:nvSpPr>
        <p:spPr/>
        <p:txBody>
          <a:bodyPr/>
          <a:lstStyle/>
          <a:p>
            <a:fld id="{326951E3-958F-4611-B170-D081BA0250F9}" type="datetimeFigureOut">
              <a:rPr lang="en-US" smtClean="0"/>
              <a:t>4/6/2023</a:t>
            </a:fld>
            <a:endParaRPr lang="en-US"/>
          </a:p>
        </p:txBody>
      </p:sp>
      <p:sp>
        <p:nvSpPr>
          <p:cNvPr id="6" name="Footer Placeholder 5">
            <a:extLst>
              <a:ext uri="{FF2B5EF4-FFF2-40B4-BE49-F238E27FC236}">
                <a16:creationId xmlns:a16="http://schemas.microsoft.com/office/drawing/2014/main" xmlns=""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055D3A8-238B-4A68-A9F9-672D2F06070B}"/>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8783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27D468-D010-4225-B024-DCEF543BCEB9}"/>
              </a:ext>
            </a:extLst>
          </p:cNvPr>
          <p:cNvSpPr>
            <a:spLocks noGrp="1"/>
          </p:cNvSpPr>
          <p:nvPr>
            <p:ph type="title"/>
          </p:nvPr>
        </p:nvSpPr>
        <p:spPr>
          <a:xfrm>
            <a:off x="839788" y="571955"/>
            <a:ext cx="10441236" cy="139835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C16F986B-07CB-4FB0-9419-2AAB318B8A10}"/>
              </a:ext>
            </a:extLst>
          </p:cNvPr>
          <p:cNvSpPr>
            <a:spLocks noGrp="1"/>
          </p:cNvSpPr>
          <p:nvPr>
            <p:ph sz="half" idx="2"/>
          </p:nvPr>
        </p:nvSpPr>
        <p:spPr>
          <a:xfrm>
            <a:off x="850063" y="2813959"/>
            <a:ext cx="5007110"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D45754F-08D1-4593-988F-95F0ED1A017D}"/>
              </a:ext>
            </a:extLst>
          </p:cNvPr>
          <p:cNvSpPr>
            <a:spLocks noGrp="1"/>
          </p:cNvSpPr>
          <p:nvPr>
            <p:ph sz="quarter" idx="4"/>
          </p:nvPr>
        </p:nvSpPr>
        <p:spPr>
          <a:xfrm>
            <a:off x="6249255" y="2813959"/>
            <a:ext cx="5031769"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ED2E61-83B4-4C8F-BBFE-D95920342A1B}"/>
              </a:ext>
            </a:extLst>
          </p:cNvPr>
          <p:cNvSpPr>
            <a:spLocks noGrp="1"/>
          </p:cNvSpPr>
          <p:nvPr>
            <p:ph type="dt" sz="half" idx="10"/>
          </p:nvPr>
        </p:nvSpPr>
        <p:spPr/>
        <p:txBody>
          <a:bodyPr/>
          <a:lstStyle/>
          <a:p>
            <a:fld id="{326951E3-958F-4611-B170-D081BA0250F9}" type="datetimeFigureOut">
              <a:rPr lang="en-US" smtClean="0"/>
              <a:t>4/6/2023</a:t>
            </a:fld>
            <a:endParaRPr lang="en-US"/>
          </a:p>
        </p:txBody>
      </p:sp>
      <p:sp>
        <p:nvSpPr>
          <p:cNvPr id="8" name="Footer Placeholder 7">
            <a:extLst>
              <a:ext uri="{FF2B5EF4-FFF2-40B4-BE49-F238E27FC236}">
                <a16:creationId xmlns:a16="http://schemas.microsoft.com/office/drawing/2014/main" xmlns=""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6AE9547-8EE7-461B-9E99-484B11E918A7}"/>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308219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xmlns="" id="{27EE4825-BB8C-4567-B407-B4452409D7D8}"/>
              </a:ext>
            </a:extLst>
          </p:cNvPr>
          <p:cNvSpPr>
            <a:spLocks noGrp="1"/>
          </p:cNvSpPr>
          <p:nvPr>
            <p:ph type="dt" sz="half" idx="10"/>
          </p:nvPr>
        </p:nvSpPr>
        <p:spPr/>
        <p:txBody>
          <a:bodyPr/>
          <a:lstStyle/>
          <a:p>
            <a:fld id="{326951E3-958F-4611-B170-D081BA0250F9}" type="datetimeFigureOut">
              <a:rPr lang="en-US" smtClean="0"/>
              <a:t>4/6/2023</a:t>
            </a:fld>
            <a:endParaRPr lang="en-US"/>
          </a:p>
        </p:txBody>
      </p:sp>
      <p:sp>
        <p:nvSpPr>
          <p:cNvPr id="4" name="Footer Placeholder 3">
            <a:extLst>
              <a:ext uri="{FF2B5EF4-FFF2-40B4-BE49-F238E27FC236}">
                <a16:creationId xmlns:a16="http://schemas.microsoft.com/office/drawing/2014/main" xmlns=""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EC3DDDA-48EF-4B42-9980-4762AF5094E2}"/>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15286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EFA7D9-6801-4DD0-8D7D-505212F466BD}"/>
              </a:ext>
            </a:extLst>
          </p:cNvPr>
          <p:cNvSpPr>
            <a:spLocks noGrp="1"/>
          </p:cNvSpPr>
          <p:nvPr>
            <p:ph type="dt" sz="half" idx="10"/>
          </p:nvPr>
        </p:nvSpPr>
        <p:spPr/>
        <p:txBody>
          <a:bodyPr/>
          <a:lstStyle/>
          <a:p>
            <a:fld id="{326951E3-958F-4611-B170-D081BA0250F9}" type="datetimeFigureOut">
              <a:rPr lang="en-US" smtClean="0"/>
              <a:t>4/6/2023</a:t>
            </a:fld>
            <a:endParaRPr lang="en-US"/>
          </a:p>
        </p:txBody>
      </p:sp>
      <p:sp>
        <p:nvSpPr>
          <p:cNvPr id="3" name="Footer Placeholder 2">
            <a:extLst>
              <a:ext uri="{FF2B5EF4-FFF2-40B4-BE49-F238E27FC236}">
                <a16:creationId xmlns:a16="http://schemas.microsoft.com/office/drawing/2014/main" xmlns=""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3423DBE-6FD6-4D60-8336-7843B4BD30B0}"/>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201890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dirty="0"/>
              <a:t>Click to edit Master title style</a:t>
            </a:r>
          </a:p>
        </p:txBody>
      </p:sp>
      <p:sp>
        <p:nvSpPr>
          <p:cNvPr id="3" name="Content Placeholder 2">
            <a:extLst>
              <a:ext uri="{FF2B5EF4-FFF2-40B4-BE49-F238E27FC236}">
                <a16:creationId xmlns:a16="http://schemas.microsoft.com/office/drawing/2014/main" xmlns=""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7670A0B3-4E9C-4FAC-B1D1-2673F7B5A10F}"/>
              </a:ext>
            </a:extLst>
          </p:cNvPr>
          <p:cNvSpPr>
            <a:spLocks noGrp="1"/>
          </p:cNvSpPr>
          <p:nvPr>
            <p:ph type="dt" sz="half" idx="10"/>
          </p:nvPr>
        </p:nvSpPr>
        <p:spPr/>
        <p:txBody>
          <a:bodyPr/>
          <a:lstStyle/>
          <a:p>
            <a:fld id="{326951E3-958F-4611-B170-D081BA0250F9}" type="datetimeFigureOut">
              <a:rPr lang="en-US" smtClean="0"/>
              <a:t>4/6/2023</a:t>
            </a:fld>
            <a:endParaRPr lang="en-US"/>
          </a:p>
        </p:txBody>
      </p:sp>
      <p:sp>
        <p:nvSpPr>
          <p:cNvPr id="6" name="Footer Placeholder 5">
            <a:extLst>
              <a:ext uri="{FF2B5EF4-FFF2-40B4-BE49-F238E27FC236}">
                <a16:creationId xmlns:a16="http://schemas.microsoft.com/office/drawing/2014/main" xmlns=""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A8AD606-A37D-4697-AA7A-EAE4F101A707}"/>
              </a:ext>
            </a:extLst>
          </p:cNvPr>
          <p:cNvSpPr>
            <a:spLocks noGrp="1"/>
          </p:cNvSpPr>
          <p:nvPr>
            <p:ph type="sldNum" sz="quarter" idx="12"/>
          </p:nvPr>
        </p:nvSpPr>
        <p:spPr/>
        <p:txBody>
          <a:bodyPr/>
          <a:lstStyle/>
          <a:p>
            <a:fld id="{57871EFB-7B9E-4E86-A89E-697E8EBB06F2}" type="slidenum">
              <a:rPr lang="en-US" smtClean="0"/>
              <a:t>‹Nº›</a:t>
            </a:fld>
            <a:endParaRPr lang="en-US"/>
          </a:p>
        </p:txBody>
      </p:sp>
      <p:cxnSp>
        <p:nvCxnSpPr>
          <p:cNvPr id="9" name="Straight Connector 8">
            <a:extLst>
              <a:ext uri="{FF2B5EF4-FFF2-40B4-BE49-F238E27FC236}">
                <a16:creationId xmlns:a16="http://schemas.microsoft.com/office/drawing/2014/main" xmlns=""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8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dirty="0"/>
              <a:t>Click to edit Master title style</a:t>
            </a:r>
          </a:p>
        </p:txBody>
      </p:sp>
      <p:sp>
        <p:nvSpPr>
          <p:cNvPr id="3" name="Picture Placeholder 2">
            <a:extLst>
              <a:ext uri="{FF2B5EF4-FFF2-40B4-BE49-F238E27FC236}">
                <a16:creationId xmlns:a16="http://schemas.microsoft.com/office/drawing/2014/main" xmlns=""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5DDCE2E0-050A-4BC2-91DF-7A00811D28EB}"/>
              </a:ext>
            </a:extLst>
          </p:cNvPr>
          <p:cNvSpPr>
            <a:spLocks noGrp="1"/>
          </p:cNvSpPr>
          <p:nvPr>
            <p:ph type="dt" sz="half" idx="10"/>
          </p:nvPr>
        </p:nvSpPr>
        <p:spPr/>
        <p:txBody>
          <a:bodyPr/>
          <a:lstStyle/>
          <a:p>
            <a:fld id="{326951E3-958F-4611-B170-D081BA0250F9}" type="datetimeFigureOut">
              <a:rPr lang="en-US" smtClean="0"/>
              <a:t>4/6/2023</a:t>
            </a:fld>
            <a:endParaRPr lang="en-US"/>
          </a:p>
        </p:txBody>
      </p:sp>
      <p:sp>
        <p:nvSpPr>
          <p:cNvPr id="6" name="Footer Placeholder 5">
            <a:extLst>
              <a:ext uri="{FF2B5EF4-FFF2-40B4-BE49-F238E27FC236}">
                <a16:creationId xmlns:a16="http://schemas.microsoft.com/office/drawing/2014/main" xmlns=""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7179DBA-16C0-4FFB-B367-B96169B4B005}"/>
              </a:ext>
            </a:extLst>
          </p:cNvPr>
          <p:cNvSpPr>
            <a:spLocks noGrp="1"/>
          </p:cNvSpPr>
          <p:nvPr>
            <p:ph type="sldNum" sz="quarter" idx="12"/>
          </p:nvPr>
        </p:nvSpPr>
        <p:spPr/>
        <p:txBody>
          <a:bodyPr/>
          <a:lstStyle/>
          <a:p>
            <a:fld id="{57871EFB-7B9E-4E86-A89E-697E8EBB06F2}" type="slidenum">
              <a:rPr lang="en-US" smtClean="0"/>
              <a:t>‹Nº›</a:t>
            </a:fld>
            <a:endParaRPr lang="en-US"/>
          </a:p>
        </p:txBody>
      </p:sp>
      <p:cxnSp>
        <p:nvCxnSpPr>
          <p:cNvPr id="13" name="Straight Connector 12">
            <a:extLst>
              <a:ext uri="{FF2B5EF4-FFF2-40B4-BE49-F238E27FC236}">
                <a16:creationId xmlns:a16="http://schemas.microsoft.com/office/drawing/2014/main" xmlns=""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752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4/6/2023</a:t>
            </a:fld>
            <a:endParaRPr lang="en-US" dirty="0"/>
          </a:p>
        </p:txBody>
      </p:sp>
      <p:sp>
        <p:nvSpPr>
          <p:cNvPr id="5" name="Footer Placeholder 4">
            <a:extLst>
              <a:ext uri="{FF2B5EF4-FFF2-40B4-BE49-F238E27FC236}">
                <a16:creationId xmlns:a16="http://schemas.microsoft.com/office/drawing/2014/main" xmlns=""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xmlns=""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‹Nº›</a:t>
            </a:fld>
            <a:endParaRPr lang="en-US" dirty="0"/>
          </a:p>
        </p:txBody>
      </p:sp>
      <p:cxnSp>
        <p:nvCxnSpPr>
          <p:cNvPr id="34" name="Straight Connector 33">
            <a:extLst>
              <a:ext uri="{FF2B5EF4-FFF2-40B4-BE49-F238E27FC236}">
                <a16:creationId xmlns:a16="http://schemas.microsoft.com/office/drawing/2014/main" xmlns=""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187515"/>
      </p:ext>
    </p:extLst>
  </p:cSld>
  <p:clrMap bg1="dk1" tx1="lt1" bg2="dk2" tx2="lt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etimologia.com/muerte/" TargetMode="External"/><Relationship Id="rId2" Type="http://schemas.openxmlformats.org/officeDocument/2006/relationships/hyperlink" Target="https://bdigital.uncuyo.edu.ar/objetos_digitales/12373/05-astudillo.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tanatosformacion.com/consiste-culto-funerario-la-antigua-grecia/" TargetMode="External"/><Relationship Id="rId2" Type="http://schemas.openxmlformats.org/officeDocument/2006/relationships/hyperlink" Target="https://es.wikipedia.org/wiki/Pr%C3%B3tesis_(Antigua_Grecia)" TargetMode="Externa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tanatosgraecae.blogspot.com/2015/10/descensusad-inferos-y-helios-se.html" TargetMode="External"/><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1C0BCA8-B9D5-4F84-B063-ABE683EE04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D801FEAE-3CAB-43E3-BC74-59170E37D7CA}"/>
              </a:ext>
            </a:extLst>
          </p:cNvPr>
          <p:cNvPicPr>
            <a:picLocks noChangeAspect="1"/>
          </p:cNvPicPr>
          <p:nvPr/>
        </p:nvPicPr>
        <p:blipFill rotWithShape="1">
          <a:blip r:embed="rId3"/>
          <a:srcRect t="15730"/>
          <a:stretch/>
        </p:blipFill>
        <p:spPr>
          <a:xfrm>
            <a:off x="20" y="10"/>
            <a:ext cx="12191979" cy="6857989"/>
          </a:xfrm>
          <a:prstGeom prst="rect">
            <a:avLst/>
          </a:prstGeom>
        </p:spPr>
      </p:pic>
      <p:sp>
        <p:nvSpPr>
          <p:cNvPr id="11" name="Freeform: Shape 10">
            <a:extLst>
              <a:ext uri="{FF2B5EF4-FFF2-40B4-BE49-F238E27FC236}">
                <a16:creationId xmlns:a16="http://schemas.microsoft.com/office/drawing/2014/main" xmlns="" id="{3148D7B7-CAFA-4089-A365-6371A76FE4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custGeom>
            <a:avLst/>
            <a:gdLst>
              <a:gd name="connsiteX0" fmla="*/ 3144236 w 12192000"/>
              <a:gd name="connsiteY0" fmla="*/ 859953 h 6858000"/>
              <a:gd name="connsiteX1" fmla="*/ 954990 w 12192000"/>
              <a:gd name="connsiteY1" fmla="*/ 3049201 h 6858000"/>
              <a:gd name="connsiteX2" fmla="*/ 954990 w 12192000"/>
              <a:gd name="connsiteY2" fmla="*/ 3317710 h 6858000"/>
              <a:gd name="connsiteX3" fmla="*/ 954990 w 12192000"/>
              <a:gd name="connsiteY3" fmla="*/ 6057900 h 6858000"/>
              <a:gd name="connsiteX4" fmla="*/ 5334000 w 12192000"/>
              <a:gd name="connsiteY4" fmla="*/ 6057900 h 6858000"/>
              <a:gd name="connsiteX5" fmla="*/ 5334000 w 12192000"/>
              <a:gd name="connsiteY5" fmla="*/ 3049201 h 6858000"/>
              <a:gd name="connsiteX6" fmla="*/ 3144755 w 12192000"/>
              <a:gd name="connsiteY6" fmla="*/ 859953 h 6858000"/>
              <a:gd name="connsiteX7" fmla="*/ 0 w 12192000"/>
              <a:gd name="connsiteY7" fmla="*/ 0 h 6858000"/>
              <a:gd name="connsiteX8" fmla="*/ 12192000 w 12192000"/>
              <a:gd name="connsiteY8" fmla="*/ 0 h 6858000"/>
              <a:gd name="connsiteX9" fmla="*/ 12192000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3144236" y="859953"/>
                </a:moveTo>
                <a:cubicBezTo>
                  <a:pt x="1935127" y="859953"/>
                  <a:pt x="954990" y="1840119"/>
                  <a:pt x="954990" y="3049201"/>
                </a:cubicBezTo>
                <a:lnTo>
                  <a:pt x="954990" y="3317710"/>
                </a:lnTo>
                <a:lnTo>
                  <a:pt x="954990" y="6057900"/>
                </a:lnTo>
                <a:lnTo>
                  <a:pt x="5334000" y="6057900"/>
                </a:lnTo>
                <a:lnTo>
                  <a:pt x="5334000" y="3049201"/>
                </a:lnTo>
                <a:cubicBezTo>
                  <a:pt x="5334000" y="1840119"/>
                  <a:pt x="4353860" y="859953"/>
                  <a:pt x="3144755" y="859953"/>
                </a:cubicBezTo>
                <a:close/>
                <a:moveTo>
                  <a:pt x="0" y="0"/>
                </a:moveTo>
                <a:lnTo>
                  <a:pt x="12192000" y="0"/>
                </a:lnTo>
                <a:lnTo>
                  <a:pt x="12192000" y="6858000"/>
                </a:lnTo>
                <a:lnTo>
                  <a:pt x="0" y="6858000"/>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xmlns="" id="{9FB28281-3783-403A-B1AB-0182A003DFE3}"/>
              </a:ext>
            </a:extLst>
          </p:cNvPr>
          <p:cNvSpPr>
            <a:spLocks noGrp="1"/>
          </p:cNvSpPr>
          <p:nvPr>
            <p:ph type="ctrTitle"/>
          </p:nvPr>
        </p:nvSpPr>
        <p:spPr>
          <a:xfrm>
            <a:off x="5985663" y="1161232"/>
            <a:ext cx="5004176" cy="2485479"/>
          </a:xfrm>
        </p:spPr>
        <p:txBody>
          <a:bodyPr rtlCol="0" anchor="b">
            <a:normAutofit/>
          </a:bodyPr>
          <a:lstStyle/>
          <a:p>
            <a:pPr rtl="0"/>
            <a:r>
              <a:rPr lang="fr-FR" dirty="0">
                <a:solidFill>
                  <a:srgbClr val="FFFFFF"/>
                </a:solidFill>
              </a:rPr>
              <a:t>La </a:t>
            </a:r>
            <a:r>
              <a:rPr lang="fr-FR" dirty="0" err="1">
                <a:solidFill>
                  <a:srgbClr val="FFFFFF"/>
                </a:solidFill>
              </a:rPr>
              <a:t>muerte</a:t>
            </a:r>
            <a:r>
              <a:rPr lang="fr-FR" dirty="0">
                <a:solidFill>
                  <a:srgbClr val="FFFFFF"/>
                </a:solidFill>
              </a:rPr>
              <a:t> en la </a:t>
            </a:r>
            <a:r>
              <a:rPr lang="es-ES" dirty="0" err="1">
                <a:solidFill>
                  <a:srgbClr val="FFFFFF"/>
                </a:solidFill>
              </a:rPr>
              <a:t>civilizacion</a:t>
            </a:r>
            <a:r>
              <a:rPr lang="fr-FR" dirty="0">
                <a:solidFill>
                  <a:srgbClr val="FFFFFF"/>
                </a:solidFill>
              </a:rPr>
              <a:t> </a:t>
            </a:r>
            <a:r>
              <a:rPr lang="fr-FR" dirty="0" err="1">
                <a:solidFill>
                  <a:srgbClr val="FFFFFF"/>
                </a:solidFill>
              </a:rPr>
              <a:t>griega</a:t>
            </a:r>
            <a:r>
              <a:rPr lang="fr-FR" dirty="0">
                <a:solidFill>
                  <a:srgbClr val="FFFFFF"/>
                </a:solidFill>
              </a:rPr>
              <a:t>  </a:t>
            </a:r>
          </a:p>
        </p:txBody>
      </p:sp>
      <p:sp>
        <p:nvSpPr>
          <p:cNvPr id="3" name="Sous-titre 2">
            <a:extLst>
              <a:ext uri="{FF2B5EF4-FFF2-40B4-BE49-F238E27FC236}">
                <a16:creationId xmlns:a16="http://schemas.microsoft.com/office/drawing/2014/main" xmlns="" id="{C4542EAC-8BF3-4BFD-9891-145BC49409C2}"/>
              </a:ext>
            </a:extLst>
          </p:cNvPr>
          <p:cNvSpPr>
            <a:spLocks noGrp="1"/>
          </p:cNvSpPr>
          <p:nvPr>
            <p:ph type="subTitle" idx="1"/>
          </p:nvPr>
        </p:nvSpPr>
        <p:spPr>
          <a:xfrm>
            <a:off x="6683004" y="4993240"/>
            <a:ext cx="3694048" cy="1137107"/>
          </a:xfrm>
        </p:spPr>
        <p:txBody>
          <a:bodyPr rtlCol="0" anchor="b">
            <a:normAutofit/>
          </a:bodyPr>
          <a:lstStyle/>
          <a:p>
            <a:pPr rtl="0">
              <a:lnSpc>
                <a:spcPct val="110000"/>
              </a:lnSpc>
            </a:pPr>
            <a:r>
              <a:rPr lang="fr-FR" sz="1100" dirty="0">
                <a:solidFill>
                  <a:srgbClr val="FFFFFF"/>
                </a:solidFill>
              </a:rPr>
              <a:t>Malaurie </a:t>
            </a:r>
            <a:r>
              <a:rPr lang="fr-FR" sz="1100" dirty="0" err="1">
                <a:solidFill>
                  <a:srgbClr val="FFFFFF"/>
                </a:solidFill>
              </a:rPr>
              <a:t>Chaniol</a:t>
            </a:r>
            <a:r>
              <a:rPr lang="fr-FR" sz="1100" dirty="0">
                <a:solidFill>
                  <a:srgbClr val="FFFFFF"/>
                </a:solidFill>
              </a:rPr>
              <a:t> </a:t>
            </a:r>
          </a:p>
        </p:txBody>
      </p:sp>
      <p:cxnSp>
        <p:nvCxnSpPr>
          <p:cNvPr id="13" name="Straight Connector 12">
            <a:extLst>
              <a:ext uri="{FF2B5EF4-FFF2-40B4-BE49-F238E27FC236}">
                <a16:creationId xmlns:a16="http://schemas.microsoft.com/office/drawing/2014/main" xmlns="" id="{7476E355-DC49-4AFB-88DE-62B854B9B31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09851" y="4003443"/>
            <a:ext cx="0" cy="2054457"/>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72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7" name="Straight Connector 10">
            <a:extLst>
              <a:ext uri="{FF2B5EF4-FFF2-40B4-BE49-F238E27FC236}">
                <a16:creationId xmlns:a16="http://schemas.microsoft.com/office/drawing/2014/main" xmlns="" id="{EAD4CCDA-06BF-4D2A-B44F-195AEC0B5B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8" name="Rectangle 12">
            <a:extLst>
              <a:ext uri="{FF2B5EF4-FFF2-40B4-BE49-F238E27FC236}">
                <a16:creationId xmlns:a16="http://schemas.microsoft.com/office/drawing/2014/main" xmlns="" id="{98C10BD4-F3F8-4089-8DB0-71FB15FD9B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0563C3F2-13B5-490A-99FB-86AC371DD55E}"/>
              </a:ext>
            </a:extLst>
          </p:cNvPr>
          <p:cNvSpPr>
            <a:spLocks noGrp="1"/>
          </p:cNvSpPr>
          <p:nvPr>
            <p:ph type="title"/>
          </p:nvPr>
        </p:nvSpPr>
        <p:spPr>
          <a:xfrm>
            <a:off x="828074" y="1176617"/>
            <a:ext cx="4949719" cy="2432203"/>
          </a:xfrm>
        </p:spPr>
        <p:txBody>
          <a:bodyPr vert="horz" lIns="91440" tIns="45720" rIns="91440" bIns="45720" rtlCol="0" anchor="b">
            <a:normAutofit/>
          </a:bodyPr>
          <a:lstStyle/>
          <a:p>
            <a:r>
              <a:rPr lang="en-US" sz="4800"/>
              <a:t>CONCLUSION</a:t>
            </a:r>
          </a:p>
        </p:txBody>
      </p:sp>
      <p:cxnSp>
        <p:nvCxnSpPr>
          <p:cNvPr id="19" name="Straight Connector 14">
            <a:extLst>
              <a:ext uri="{FF2B5EF4-FFF2-40B4-BE49-F238E27FC236}">
                <a16:creationId xmlns:a16="http://schemas.microsoft.com/office/drawing/2014/main" xmlns="" id="{76A5D06F-DF26-4A88-BF73-C1B592E66D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61995" y="3924728"/>
            <a:ext cx="0" cy="2115714"/>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Image 5" descr="Une image contenant texte&#10;&#10;Description générée automatiquement">
            <a:extLst>
              <a:ext uri="{FF2B5EF4-FFF2-40B4-BE49-F238E27FC236}">
                <a16:creationId xmlns:a16="http://schemas.microsoft.com/office/drawing/2014/main" xmlns="" id="{9BB7B264-1589-41FE-A773-5866B6C28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737379"/>
            <a:ext cx="5181600" cy="3511340"/>
          </a:xfrm>
          <a:prstGeom prst="rect">
            <a:avLst/>
          </a:prstGeom>
        </p:spPr>
      </p:pic>
      <p:sp>
        <p:nvSpPr>
          <p:cNvPr id="7" name="ZoneTexte 6">
            <a:extLst>
              <a:ext uri="{FF2B5EF4-FFF2-40B4-BE49-F238E27FC236}">
                <a16:creationId xmlns:a16="http://schemas.microsoft.com/office/drawing/2014/main" xmlns="" id="{CA29D22C-1DEE-45DB-A562-E6338BA32F7B}"/>
              </a:ext>
            </a:extLst>
          </p:cNvPr>
          <p:cNvSpPr txBox="1"/>
          <p:nvPr/>
        </p:nvSpPr>
        <p:spPr>
          <a:xfrm>
            <a:off x="5777793" y="6326503"/>
            <a:ext cx="6598920" cy="276999"/>
          </a:xfrm>
          <a:prstGeom prst="rect">
            <a:avLst/>
          </a:prstGeom>
          <a:noFill/>
        </p:spPr>
        <p:txBody>
          <a:bodyPr wrap="square" rtlCol="0">
            <a:spAutoFit/>
          </a:bodyPr>
          <a:lstStyle/>
          <a:p>
            <a:r>
              <a:rPr lang="es-ES" sz="1200" dirty="0"/>
              <a:t>https://www.deculture.es/2013/10/saint-seiya-brave-soldiers-tanatos-hipnos/</a:t>
            </a:r>
          </a:p>
        </p:txBody>
      </p:sp>
    </p:spTree>
    <p:extLst>
      <p:ext uri="{BB962C8B-B14F-4D97-AF65-F5344CB8AC3E}">
        <p14:creationId xmlns:p14="http://schemas.microsoft.com/office/powerpoint/2010/main" val="224614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2F12A72-9984-4925-8C3B-6A6BFAD355AE}"/>
              </a:ext>
            </a:extLst>
          </p:cNvPr>
          <p:cNvSpPr>
            <a:spLocks noGrp="1"/>
          </p:cNvSpPr>
          <p:nvPr>
            <p:ph type="title"/>
          </p:nvPr>
        </p:nvSpPr>
        <p:spPr>
          <a:xfrm>
            <a:off x="849759" y="895441"/>
            <a:ext cx="10138451" cy="1116240"/>
          </a:xfrm>
        </p:spPr>
        <p:txBody>
          <a:bodyPr>
            <a:normAutofit fontScale="90000"/>
          </a:bodyPr>
          <a:lstStyle/>
          <a:p>
            <a:r>
              <a:rPr lang="es-ES" dirty="0"/>
              <a:t>Bibliografía </a:t>
            </a:r>
            <a:br>
              <a:rPr lang="es-ES" dirty="0"/>
            </a:br>
            <a:endParaRPr lang="es-ES" dirty="0"/>
          </a:p>
        </p:txBody>
      </p:sp>
      <p:sp>
        <p:nvSpPr>
          <p:cNvPr id="3" name="ZoneTexte 2">
            <a:extLst>
              <a:ext uri="{FF2B5EF4-FFF2-40B4-BE49-F238E27FC236}">
                <a16:creationId xmlns:a16="http://schemas.microsoft.com/office/drawing/2014/main" xmlns="" id="{74CB7A04-8A3A-47BF-A5DA-C9864242F4F7}"/>
              </a:ext>
            </a:extLst>
          </p:cNvPr>
          <p:cNvSpPr txBox="1"/>
          <p:nvPr/>
        </p:nvSpPr>
        <p:spPr>
          <a:xfrm>
            <a:off x="518160" y="1905000"/>
            <a:ext cx="11551920" cy="4570482"/>
          </a:xfrm>
          <a:prstGeom prst="rect">
            <a:avLst/>
          </a:prstGeom>
          <a:noFill/>
        </p:spPr>
        <p:txBody>
          <a:bodyPr wrap="square" rtlCol="0">
            <a:spAutoFit/>
          </a:bodyPr>
          <a:lstStyle/>
          <a:p>
            <a:pPr algn="just">
              <a:lnSpc>
                <a:spcPct val="150000"/>
              </a:lnSpc>
              <a:spcBef>
                <a:spcPts val="600"/>
              </a:spcBef>
              <a:spcAft>
                <a:spcPts val="600"/>
              </a:spcAft>
            </a:pPr>
            <a:r>
              <a:rPr lang="es-ES" sz="1200" dirty="0">
                <a:effectLst/>
                <a:latin typeface="Times New Roman" panose="02020603050405020304" pitchFamily="18" charset="0"/>
                <a:ea typeface="Calibri" panose="020F0502020204030204" pitchFamily="34" charset="0"/>
              </a:rPr>
              <a:t>CANTARELLA, Eva. </a:t>
            </a:r>
            <a:r>
              <a:rPr lang="es-ES" sz="1200" i="1" dirty="0">
                <a:effectLst/>
                <a:latin typeface="Times New Roman" panose="02020603050405020304" pitchFamily="18" charset="0"/>
                <a:ea typeface="Calibri" panose="020F0502020204030204" pitchFamily="34" charset="0"/>
              </a:rPr>
              <a:t>Los suplicios capitales en Grecia y Roma</a:t>
            </a:r>
            <a:r>
              <a:rPr lang="es-ES" sz="1200" dirty="0">
                <a:effectLst/>
                <a:latin typeface="Times New Roman" panose="02020603050405020304" pitchFamily="18" charset="0"/>
                <a:ea typeface="Calibri" panose="020F0502020204030204" pitchFamily="34" charset="0"/>
              </a:rPr>
              <a:t>. </a:t>
            </a:r>
            <a:r>
              <a:rPr lang="es-ES" sz="1200" i="1" dirty="0">
                <a:effectLst/>
                <a:latin typeface="Times New Roman" panose="02020603050405020304" pitchFamily="18" charset="0"/>
                <a:ea typeface="Calibri" panose="020F0502020204030204" pitchFamily="34" charset="0"/>
              </a:rPr>
              <a:t>Orígenes y funciones de la pena de muerte en la antigüedad clásica.</a:t>
            </a:r>
            <a:r>
              <a:rPr lang="es-ES" sz="1200" dirty="0">
                <a:effectLst/>
                <a:latin typeface="Times New Roman" panose="02020603050405020304" pitchFamily="18" charset="0"/>
                <a:ea typeface="Calibri" panose="020F0502020204030204" pitchFamily="34" charset="0"/>
              </a:rPr>
              <a:t> Ediciones original Akal, Milano, 1996. Ed traducida y publicada en castellano por </a:t>
            </a:r>
            <a:r>
              <a:rPr lang="es-ES" sz="1200" dirty="0" err="1">
                <a:effectLst/>
                <a:latin typeface="Times New Roman" panose="02020603050405020304" pitchFamily="18" charset="0"/>
                <a:ea typeface="Calibri" panose="020F0502020204030204" pitchFamily="34" charset="0"/>
              </a:rPr>
              <a:t>Grefol</a:t>
            </a:r>
            <a:r>
              <a:rPr lang="es-ES" sz="1200" dirty="0">
                <a:effectLst/>
                <a:latin typeface="Times New Roman" panose="02020603050405020304" pitchFamily="18" charset="0"/>
                <a:ea typeface="Calibri" panose="020F0502020204030204" pitchFamily="34" charset="0"/>
              </a:rPr>
              <a:t>, S. A. en Madrid. Versión digitalizada. </a:t>
            </a:r>
            <a:endParaRPr lang="fr-FR" sz="1200" dirty="0">
              <a:effectLst/>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fr-FR" sz="1200" dirty="0">
                <a:effectLst/>
                <a:latin typeface="Times New Roman" panose="02020603050405020304" pitchFamily="18" charset="0"/>
                <a:ea typeface="Calibri" panose="020F0502020204030204" pitchFamily="34" charset="0"/>
              </a:rPr>
              <a:t>DEFORGE, Bernard. </a:t>
            </a:r>
            <a:r>
              <a:rPr lang="fr-FR" sz="1200" i="1" dirty="0">
                <a:effectLst/>
                <a:latin typeface="Times New Roman" panose="02020603050405020304" pitchFamily="18" charset="0"/>
                <a:ea typeface="Calibri" panose="020F0502020204030204" pitchFamily="34" charset="0"/>
              </a:rPr>
              <a:t>Le festival des cadavres. Morts et mises à mort dans la tragédie grecque. </a:t>
            </a:r>
            <a:r>
              <a:rPr lang="fr-FR" sz="1200" dirty="0" err="1">
                <a:effectLst/>
                <a:latin typeface="Times New Roman" panose="02020603050405020304" pitchFamily="18" charset="0"/>
                <a:ea typeface="Calibri" panose="020F0502020204030204" pitchFamily="34" charset="0"/>
              </a:rPr>
              <a:t>Edición</a:t>
            </a:r>
            <a:r>
              <a:rPr lang="fr-FR" sz="1200" dirty="0">
                <a:effectLst/>
                <a:latin typeface="Times New Roman" panose="02020603050405020304" pitchFamily="18" charset="0"/>
                <a:ea typeface="Calibri" panose="020F0502020204030204" pitchFamily="34" charset="0"/>
              </a:rPr>
              <a:t> Les belles lettres, Paris, 1997. Collection Vérité des mythes. </a:t>
            </a:r>
          </a:p>
          <a:p>
            <a:pPr algn="just">
              <a:lnSpc>
                <a:spcPct val="150000"/>
              </a:lnSpc>
              <a:spcBef>
                <a:spcPts val="600"/>
              </a:spcBef>
              <a:spcAft>
                <a:spcPts val="600"/>
              </a:spcAft>
            </a:pPr>
            <a:r>
              <a:rPr lang="fr-FR" sz="1200" dirty="0">
                <a:effectLst/>
                <a:latin typeface="Times New Roman" panose="02020603050405020304" pitchFamily="18" charset="0"/>
                <a:ea typeface="Calibri" panose="020F0502020204030204" pitchFamily="34" charset="0"/>
              </a:rPr>
              <a:t>DESAUTELS, Jacques. </a:t>
            </a:r>
            <a:r>
              <a:rPr lang="fr-FR" sz="1200" i="1" dirty="0">
                <a:effectLst/>
                <a:latin typeface="Times New Roman" panose="02020603050405020304" pitchFamily="18" charset="0"/>
                <a:ea typeface="Calibri" panose="020F0502020204030204" pitchFamily="34" charset="0"/>
              </a:rPr>
              <a:t>Dieux et mythes de la Grèce Ancienne. </a:t>
            </a:r>
            <a:r>
              <a:rPr lang="fr-FR" sz="1200" dirty="0" err="1">
                <a:effectLst/>
                <a:latin typeface="Times New Roman" panose="02020603050405020304" pitchFamily="18" charset="0"/>
                <a:ea typeface="Calibri" panose="020F0502020204030204" pitchFamily="34" charset="0"/>
              </a:rPr>
              <a:t>Edición</a:t>
            </a:r>
            <a:r>
              <a:rPr lang="fr-FR" sz="1200" dirty="0">
                <a:effectLst/>
                <a:latin typeface="Times New Roman" panose="02020603050405020304" pitchFamily="18" charset="0"/>
                <a:ea typeface="Calibri" panose="020F0502020204030204" pitchFamily="34" charset="0"/>
              </a:rPr>
              <a:t> original Les Presses de l’Université Laval, 1988. </a:t>
            </a:r>
            <a:r>
              <a:rPr lang="fr-FR" sz="1200" dirty="0" err="1">
                <a:effectLst/>
                <a:latin typeface="Times New Roman" panose="02020603050405020304" pitchFamily="18" charset="0"/>
                <a:ea typeface="Calibri" panose="020F0502020204030204" pitchFamily="34" charset="0"/>
              </a:rPr>
              <a:t>Segunda</a:t>
            </a:r>
            <a:r>
              <a:rPr lang="fr-FR" sz="1200" dirty="0">
                <a:effectLst/>
                <a:latin typeface="Times New Roman" panose="02020603050405020304" pitchFamily="18" charset="0"/>
                <a:ea typeface="Calibri" panose="020F0502020204030204" pitchFamily="34" charset="0"/>
              </a:rPr>
              <a:t> </a:t>
            </a:r>
            <a:r>
              <a:rPr lang="fr-FR" sz="1200" dirty="0" err="1">
                <a:effectLst/>
                <a:latin typeface="Times New Roman" panose="02020603050405020304" pitchFamily="18" charset="0"/>
                <a:ea typeface="Calibri" panose="020F0502020204030204" pitchFamily="34" charset="0"/>
              </a:rPr>
              <a:t>edicion</a:t>
            </a:r>
            <a:r>
              <a:rPr lang="fr-FR" sz="1200" dirty="0">
                <a:effectLst/>
                <a:latin typeface="Times New Roman" panose="02020603050405020304" pitchFamily="18" charset="0"/>
                <a:ea typeface="Calibri" panose="020F0502020204030204" pitchFamily="34" charset="0"/>
              </a:rPr>
              <a:t> de 1989. </a:t>
            </a:r>
          </a:p>
          <a:p>
            <a:pPr algn="just">
              <a:lnSpc>
                <a:spcPct val="150000"/>
              </a:lnSpc>
              <a:spcBef>
                <a:spcPts val="600"/>
              </a:spcBef>
              <a:spcAft>
                <a:spcPts val="600"/>
              </a:spcAft>
            </a:pPr>
            <a:r>
              <a:rPr lang="es-ES" sz="1200" dirty="0">
                <a:effectLst/>
                <a:latin typeface="Times New Roman" panose="02020603050405020304" pitchFamily="18" charset="0"/>
                <a:ea typeface="Calibri" panose="020F0502020204030204" pitchFamily="34" charset="0"/>
              </a:rPr>
              <a:t>DIEZ DE VELASCO, Francisco. </a:t>
            </a:r>
            <a:r>
              <a:rPr lang="es-ES" sz="1200" i="1" dirty="0">
                <a:effectLst/>
                <a:latin typeface="Times New Roman" panose="02020603050405020304" pitchFamily="18" charset="0"/>
                <a:ea typeface="Calibri" panose="020F0502020204030204" pitchFamily="34" charset="0"/>
              </a:rPr>
              <a:t>Los caminos de la muerte. Religión, rito e iconografía del paso al más allá den la Grecia antigua. </a:t>
            </a:r>
            <a:r>
              <a:rPr lang="es-ES" sz="1200" dirty="0">
                <a:effectLst/>
                <a:latin typeface="Times New Roman" panose="02020603050405020304" pitchFamily="18" charset="0"/>
                <a:ea typeface="Calibri" panose="020F0502020204030204" pitchFamily="34" charset="0"/>
              </a:rPr>
              <a:t>Edición Trotta, 1995. Colección Paradigmas, Biblioteca de Ciencias de las Religiones.</a:t>
            </a:r>
            <a:endParaRPr lang="fr-FR" sz="1200" dirty="0">
              <a:effectLst/>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fr-FR" sz="1200" dirty="0">
                <a:effectLst/>
                <a:latin typeface="Times New Roman" panose="02020603050405020304" pitchFamily="18" charset="0"/>
                <a:ea typeface="Calibri" panose="020F0502020204030204" pitchFamily="34" charset="0"/>
              </a:rPr>
              <a:t>FLACELIERE, Robert. </a:t>
            </a:r>
            <a:r>
              <a:rPr lang="fr-FR" sz="1200" i="1" dirty="0">
                <a:effectLst/>
                <a:latin typeface="Times New Roman" panose="02020603050405020304" pitchFamily="18" charset="0"/>
                <a:ea typeface="Calibri" panose="020F0502020204030204" pitchFamily="34" charset="0"/>
              </a:rPr>
              <a:t>La vie quotidienne en Grèce au siècle de Périclès. </a:t>
            </a:r>
            <a:r>
              <a:rPr lang="es-ES" sz="1200" dirty="0">
                <a:effectLst/>
                <a:latin typeface="Times New Roman" panose="02020603050405020304" pitchFamily="18" charset="0"/>
                <a:ea typeface="Calibri" panose="020F0502020204030204" pitchFamily="34" charset="0"/>
              </a:rPr>
              <a:t>Edición Hachette </a:t>
            </a:r>
            <a:r>
              <a:rPr lang="es-ES" sz="1200" dirty="0" err="1">
                <a:effectLst/>
                <a:latin typeface="Times New Roman" panose="02020603050405020304" pitchFamily="18" charset="0"/>
                <a:ea typeface="Calibri" panose="020F0502020204030204" pitchFamily="34" charset="0"/>
              </a:rPr>
              <a:t>littérature</a:t>
            </a:r>
            <a:r>
              <a:rPr lang="es-ES" sz="1200" dirty="0">
                <a:effectLst/>
                <a:latin typeface="Times New Roman" panose="02020603050405020304" pitchFamily="18" charset="0"/>
                <a:ea typeface="Calibri" panose="020F0502020204030204" pitchFamily="34" charset="0"/>
              </a:rPr>
              <a:t>, 1959. </a:t>
            </a:r>
            <a:endParaRPr lang="fr-FR" sz="1200" dirty="0">
              <a:effectLst/>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es-ES" sz="1200" dirty="0">
                <a:effectLst/>
                <a:latin typeface="Times New Roman" panose="02020603050405020304" pitchFamily="18" charset="0"/>
                <a:ea typeface="Calibri" panose="020F0502020204030204" pitchFamily="34" charset="0"/>
              </a:rPr>
              <a:t>LISIAS. </a:t>
            </a:r>
            <a:r>
              <a:rPr lang="es-ES" sz="1200" i="1" dirty="0">
                <a:effectLst/>
                <a:latin typeface="Times New Roman" panose="02020603050405020304" pitchFamily="18" charset="0"/>
                <a:ea typeface="Calibri" panose="020F0502020204030204" pitchFamily="34" charset="0"/>
              </a:rPr>
              <a:t>Discursos Vol. </a:t>
            </a:r>
            <a:r>
              <a:rPr lang="es-ES" sz="1200" dirty="0">
                <a:effectLst/>
                <a:latin typeface="Times New Roman" panose="02020603050405020304" pitchFamily="18" charset="0"/>
                <a:ea typeface="Calibri" panose="020F0502020204030204" pitchFamily="34" charset="0"/>
              </a:rPr>
              <a:t>I. introducido, notado y traducido por José Luis Calvo Martínez. Edición GREDOS. Colección Biblioteca Clásica Gredos, </a:t>
            </a:r>
            <a:r>
              <a:rPr lang="es-ES" sz="1200" dirty="0" err="1">
                <a:effectLst/>
                <a:latin typeface="Times New Roman" panose="02020603050405020304" pitchFamily="18" charset="0"/>
                <a:ea typeface="Calibri" panose="020F0502020204030204" pitchFamily="34" charset="0"/>
              </a:rPr>
              <a:t>numéro</a:t>
            </a:r>
            <a:r>
              <a:rPr lang="es-ES" sz="1200" dirty="0">
                <a:effectLst/>
                <a:latin typeface="Times New Roman" panose="02020603050405020304" pitchFamily="18" charset="0"/>
                <a:ea typeface="Calibri" panose="020F0502020204030204" pitchFamily="34" charset="0"/>
              </a:rPr>
              <a:t> 122. p. 284</a:t>
            </a:r>
            <a:endParaRPr lang="fr-FR" sz="1200" dirty="0">
              <a:effectLst/>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es-ES" sz="1200" dirty="0">
                <a:effectLst/>
                <a:latin typeface="Times New Roman" panose="02020603050405020304" pitchFamily="18" charset="0"/>
                <a:ea typeface="Calibri" panose="020F0502020204030204" pitchFamily="34" charset="0"/>
              </a:rPr>
              <a:t>MAITA ASTUDILLO, Manuel. </a:t>
            </a:r>
            <a:r>
              <a:rPr lang="es-ES" sz="1200" i="1" dirty="0">
                <a:effectLst/>
                <a:latin typeface="Times New Roman" panose="02020603050405020304" pitchFamily="18" charset="0"/>
                <a:ea typeface="Calibri" panose="020F0502020204030204" pitchFamily="34" charset="0"/>
              </a:rPr>
              <a:t>La muerte en la Grecia Clásica. </a:t>
            </a:r>
            <a:r>
              <a:rPr lang="es-ES" sz="1200" dirty="0">
                <a:effectLst/>
                <a:latin typeface="Times New Roman" panose="02020603050405020304" pitchFamily="18" charset="0"/>
                <a:ea typeface="Calibri" panose="020F0502020204030204" pitchFamily="34" charset="0"/>
              </a:rPr>
              <a:t>Edición por la Universidad de los Andes, Mérida, Venezuela. </a:t>
            </a:r>
            <a:r>
              <a:rPr lang="es-ES" sz="1200" i="1" dirty="0">
                <a:effectLst/>
                <a:latin typeface="Times New Roman" panose="02020603050405020304" pitchFamily="18" charset="0"/>
                <a:ea typeface="Calibri" panose="020F0502020204030204" pitchFamily="34" charset="0"/>
              </a:rPr>
              <a:t> </a:t>
            </a:r>
            <a:r>
              <a:rPr lang="es-ES" sz="1200" dirty="0">
                <a:effectLst/>
                <a:latin typeface="Times New Roman" panose="02020603050405020304" pitchFamily="18" charset="0"/>
                <a:ea typeface="Calibri" panose="020F0502020204030204" pitchFamily="34" charset="0"/>
              </a:rPr>
              <a:t>Acceso en </a:t>
            </a:r>
            <a:r>
              <a:rPr lang="es-ES" sz="1200" u="sng" dirty="0">
                <a:solidFill>
                  <a:srgbClr val="0563C1"/>
                </a:solidFill>
                <a:effectLst/>
                <a:latin typeface="Times New Roman" panose="02020603050405020304" pitchFamily="18" charset="0"/>
                <a:ea typeface="Calibri" panose="020F0502020204030204" pitchFamily="34" charset="0"/>
                <a:hlinkClick r:id="rId2"/>
              </a:rPr>
              <a:t>https://bdigital.uncuyo.edu.ar/objetos_digitales/12373/05-astudillo.pdf</a:t>
            </a:r>
            <a:r>
              <a:rPr lang="es-ES" sz="1200" dirty="0">
                <a:effectLst/>
                <a:latin typeface="Times New Roman" panose="02020603050405020304" pitchFamily="18" charset="0"/>
                <a:ea typeface="Calibri" panose="020F0502020204030204" pitchFamily="34" charset="0"/>
              </a:rPr>
              <a:t>. </a:t>
            </a:r>
            <a:endParaRPr lang="fr-FR" sz="1200" dirty="0">
              <a:effectLst/>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es-ES" sz="1200" dirty="0">
                <a:effectLst/>
                <a:latin typeface="Times New Roman" panose="02020603050405020304" pitchFamily="18" charset="0"/>
                <a:ea typeface="Calibri" panose="020F0502020204030204" pitchFamily="34" charset="0"/>
              </a:rPr>
              <a:t>VESCHI, </a:t>
            </a:r>
            <a:r>
              <a:rPr lang="es-ES" sz="1200" dirty="0" err="1">
                <a:effectLst/>
                <a:latin typeface="Times New Roman" panose="02020603050405020304" pitchFamily="18" charset="0"/>
                <a:ea typeface="Calibri" panose="020F0502020204030204" pitchFamily="34" charset="0"/>
              </a:rPr>
              <a:t>Benjamin</a:t>
            </a:r>
            <a:r>
              <a:rPr lang="es-ES" sz="1200" dirty="0">
                <a:effectLst/>
                <a:latin typeface="Times New Roman" panose="02020603050405020304" pitchFamily="18" charset="0"/>
                <a:ea typeface="Calibri" panose="020F0502020204030204" pitchFamily="34" charset="0"/>
              </a:rPr>
              <a:t>. “Etimología de muerte”. </a:t>
            </a:r>
            <a:r>
              <a:rPr lang="es-ES" sz="1200" i="1" dirty="0">
                <a:effectLst/>
                <a:latin typeface="Times New Roman" panose="02020603050405020304" pitchFamily="18" charset="0"/>
                <a:ea typeface="Calibri" panose="020F0502020204030204" pitchFamily="34" charset="0"/>
              </a:rPr>
              <a:t>Etimología, origen de la palabra.</a:t>
            </a:r>
            <a:r>
              <a:rPr lang="es-ES" sz="1200" dirty="0">
                <a:effectLst/>
                <a:latin typeface="Times New Roman" panose="02020603050405020304" pitchFamily="18" charset="0"/>
                <a:ea typeface="Calibri" panose="020F0502020204030204" pitchFamily="34" charset="0"/>
              </a:rPr>
              <a:t> </a:t>
            </a:r>
            <a:r>
              <a:rPr lang="fr-FR" sz="1200" dirty="0">
                <a:effectLst/>
                <a:latin typeface="Times New Roman" panose="02020603050405020304" pitchFamily="18" charset="0"/>
                <a:ea typeface="Calibri" panose="020F0502020204030204" pitchFamily="34" charset="0"/>
              </a:rPr>
              <a:t>10/2018, en </a:t>
            </a:r>
            <a:r>
              <a:rPr lang="fr-FR" sz="1200" u="sng" dirty="0">
                <a:solidFill>
                  <a:srgbClr val="0563C1"/>
                </a:solidFill>
                <a:effectLst/>
                <a:latin typeface="Times New Roman" panose="02020603050405020304" pitchFamily="18" charset="0"/>
                <a:ea typeface="Calibri" panose="020F0502020204030204" pitchFamily="34" charset="0"/>
                <a:hlinkClick r:id="rId3"/>
              </a:rPr>
              <a:t>https://etimologia.com/muerte/</a:t>
            </a:r>
            <a:endParaRPr lang="fr-FR" sz="1200" dirty="0">
              <a:effectLst/>
              <a:latin typeface="Times New Roman" panose="02020603050405020304" pitchFamily="18" charset="0"/>
              <a:ea typeface="Calibri" panose="020F0502020204030204" pitchFamily="34" charset="0"/>
            </a:endParaRPr>
          </a:p>
          <a:p>
            <a:endParaRPr lang="es-ES" dirty="0"/>
          </a:p>
        </p:txBody>
      </p:sp>
    </p:spTree>
    <p:extLst>
      <p:ext uri="{BB962C8B-B14F-4D97-AF65-F5344CB8AC3E}">
        <p14:creationId xmlns:p14="http://schemas.microsoft.com/office/powerpoint/2010/main" val="285481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3C7CE973-E147-456B-8574-D1932D7FFD90}"/>
              </a:ext>
            </a:extLst>
          </p:cNvPr>
          <p:cNvSpPr txBox="1"/>
          <p:nvPr/>
        </p:nvSpPr>
        <p:spPr>
          <a:xfrm>
            <a:off x="636104" y="1444487"/>
            <a:ext cx="8547653" cy="4031873"/>
          </a:xfrm>
          <a:prstGeom prst="rect">
            <a:avLst/>
          </a:prstGeom>
          <a:noFill/>
        </p:spPr>
        <p:txBody>
          <a:bodyPr wrap="square" rtlCol="0">
            <a:spAutoFit/>
          </a:bodyPr>
          <a:lstStyle/>
          <a:p>
            <a:r>
              <a:rPr lang="es-ES" sz="3200" dirty="0"/>
              <a:t>ETIMOLOGIA de la palabra “muerte”</a:t>
            </a:r>
          </a:p>
          <a:p>
            <a:pPr marL="285750" indent="-285750">
              <a:buFontTx/>
              <a:buChar char="-"/>
            </a:pPr>
            <a:r>
              <a:rPr lang="es-ES" sz="3200" dirty="0"/>
              <a:t>Latín </a:t>
            </a:r>
            <a:r>
              <a:rPr lang="es-ES" sz="3200" i="1" dirty="0" err="1"/>
              <a:t>mors</a:t>
            </a:r>
            <a:r>
              <a:rPr lang="es-ES" sz="3200" i="1" dirty="0"/>
              <a:t>, mortis </a:t>
            </a:r>
            <a:r>
              <a:rPr lang="es-ES" sz="3200" dirty="0"/>
              <a:t>y verbo </a:t>
            </a:r>
            <a:r>
              <a:rPr lang="es-ES" sz="3200" i="1" dirty="0" err="1"/>
              <a:t>mori</a:t>
            </a:r>
            <a:endParaRPr lang="es-ES" sz="3200" i="1" dirty="0"/>
          </a:p>
          <a:p>
            <a:pPr marL="285750" indent="-285750">
              <a:buFontTx/>
              <a:buChar char="-"/>
            </a:pPr>
            <a:r>
              <a:rPr lang="es-ES" sz="3200" dirty="0"/>
              <a:t>Raíz indoeuropea </a:t>
            </a:r>
            <a:r>
              <a:rPr lang="es-ES" sz="3200" i="1" dirty="0" err="1"/>
              <a:t>mer</a:t>
            </a:r>
            <a:r>
              <a:rPr lang="es-ES" sz="3200" i="1" dirty="0"/>
              <a:t> </a:t>
            </a:r>
          </a:p>
          <a:p>
            <a:pPr marL="285750" indent="-285750">
              <a:buFontTx/>
              <a:buChar char="-"/>
            </a:pPr>
            <a:r>
              <a:rPr lang="es-ES" sz="3200" dirty="0"/>
              <a:t>Sanscrito</a:t>
            </a:r>
            <a:r>
              <a:rPr lang="es-ES" sz="3200" i="1" dirty="0"/>
              <a:t> </a:t>
            </a:r>
            <a:r>
              <a:rPr lang="es-ES" sz="3200" i="1" dirty="0" err="1"/>
              <a:t>mrtih</a:t>
            </a:r>
            <a:endParaRPr lang="es-ES" sz="3200" i="1" dirty="0"/>
          </a:p>
          <a:p>
            <a:pPr marL="285750" indent="-285750">
              <a:buFontTx/>
              <a:buChar char="-"/>
            </a:pPr>
            <a:r>
              <a:rPr lang="es-ES" sz="3200" dirty="0"/>
              <a:t>Germano</a:t>
            </a:r>
            <a:r>
              <a:rPr lang="es-ES" sz="3200" i="1" dirty="0"/>
              <a:t> </a:t>
            </a:r>
            <a:r>
              <a:rPr lang="es-ES" sz="3200" i="1" dirty="0" err="1"/>
              <a:t>murtham</a:t>
            </a:r>
            <a:r>
              <a:rPr lang="es-ES" sz="3200" i="1" dirty="0"/>
              <a:t> </a:t>
            </a:r>
          </a:p>
          <a:p>
            <a:pPr marL="285750" indent="-285750">
              <a:buFont typeface="Wingdings" panose="05000000000000000000" pitchFamily="2" charset="2"/>
              <a:buChar char="à"/>
            </a:pPr>
            <a:r>
              <a:rPr lang="es-ES" sz="3200" dirty="0">
                <a:sym typeface="Wingdings" panose="05000000000000000000" pitchFamily="2" charset="2"/>
              </a:rPr>
              <a:t>mortal, inmortalidad, moribundo, morir….</a:t>
            </a:r>
          </a:p>
          <a:p>
            <a:pPr marL="285750" indent="-285750">
              <a:buFont typeface="Wingdings" panose="05000000000000000000" pitchFamily="2" charset="2"/>
              <a:buChar char="à"/>
            </a:pPr>
            <a:endParaRPr lang="es-ES" sz="3200" dirty="0">
              <a:sym typeface="Wingdings" panose="05000000000000000000" pitchFamily="2" charset="2"/>
            </a:endParaRPr>
          </a:p>
          <a:p>
            <a:pPr marL="285750" indent="-285750">
              <a:buFont typeface="Wingdings" panose="05000000000000000000" pitchFamily="2" charset="2"/>
              <a:buChar char="à"/>
            </a:pPr>
            <a:r>
              <a:rPr lang="es-ES" sz="3200" dirty="0">
                <a:sym typeface="Wingdings" panose="05000000000000000000" pitchFamily="2" charset="2"/>
              </a:rPr>
              <a:t>Del griego antiguo </a:t>
            </a:r>
            <a:r>
              <a:rPr lang="es-ES" sz="3200" dirty="0" err="1">
                <a:effectLst/>
                <a:latin typeface="Times New Roman" panose="02020603050405020304" pitchFamily="18" charset="0"/>
                <a:ea typeface="Calibri" panose="020F0502020204030204" pitchFamily="34" charset="0"/>
              </a:rPr>
              <a:t>Θάν</a:t>
            </a:r>
            <a:r>
              <a:rPr lang="es-ES" sz="3200" dirty="0">
                <a:effectLst/>
                <a:latin typeface="Times New Roman" panose="02020603050405020304" pitchFamily="18" charset="0"/>
                <a:ea typeface="Calibri" panose="020F0502020204030204" pitchFamily="34" charset="0"/>
              </a:rPr>
              <a:t>ατος/ Thánatos: </a:t>
            </a:r>
            <a:endParaRPr lang="es-ES" sz="3200" dirty="0"/>
          </a:p>
        </p:txBody>
      </p:sp>
    </p:spTree>
    <p:extLst>
      <p:ext uri="{BB962C8B-B14F-4D97-AF65-F5344CB8AC3E}">
        <p14:creationId xmlns:p14="http://schemas.microsoft.com/office/powerpoint/2010/main" val="7822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xmlns="" id="{ABE3B514-83FE-45D4-988C-78925DD132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0FBBD3E1-2A4C-4C0B-9116-1840DF2558E9}"/>
              </a:ext>
            </a:extLst>
          </p:cNvPr>
          <p:cNvSpPr>
            <a:spLocks noGrp="1"/>
          </p:cNvSpPr>
          <p:nvPr>
            <p:ph type="title"/>
          </p:nvPr>
        </p:nvSpPr>
        <p:spPr>
          <a:xfrm>
            <a:off x="1461806" y="750967"/>
            <a:ext cx="9053794" cy="1492731"/>
          </a:xfrm>
        </p:spPr>
        <p:txBody>
          <a:bodyPr anchor="b">
            <a:normAutofit/>
          </a:bodyPr>
          <a:lstStyle/>
          <a:p>
            <a:r>
              <a:rPr lang="es-ES" dirty="0"/>
              <a:t>Proyecto </a:t>
            </a:r>
          </a:p>
        </p:txBody>
      </p:sp>
      <p:cxnSp>
        <p:nvCxnSpPr>
          <p:cNvPr id="13" name="Straight Connector 9">
            <a:extLst>
              <a:ext uri="{FF2B5EF4-FFF2-40B4-BE49-F238E27FC236}">
                <a16:creationId xmlns:a16="http://schemas.microsoft.com/office/drawing/2014/main" xmlns="" id="{787CBF7F-92AD-42B8-AA3E-C4AF7A2AD3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76400" y="2589817"/>
            <a:ext cx="0" cy="3470024"/>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xmlns="" id="{FC99C721-3F53-476F-9CE4-8500D236AA0B}"/>
              </a:ext>
            </a:extLst>
          </p:cNvPr>
          <p:cNvSpPr>
            <a:spLocks noGrp="1"/>
          </p:cNvSpPr>
          <p:nvPr>
            <p:ph idx="1"/>
          </p:nvPr>
        </p:nvSpPr>
        <p:spPr>
          <a:xfrm>
            <a:off x="2392681" y="2861855"/>
            <a:ext cx="7399019" cy="3245178"/>
          </a:xfrm>
        </p:spPr>
        <p:txBody>
          <a:bodyPr anchor="b">
            <a:normAutofit fontScale="92500" lnSpcReduction="20000"/>
          </a:bodyPr>
          <a:lstStyle/>
          <a:p>
            <a:pPr lvl="1">
              <a:lnSpc>
                <a:spcPct val="110000"/>
              </a:lnSpc>
            </a:pPr>
            <a:r>
              <a:rPr lang="es-ES" dirty="0"/>
              <a:t>	</a:t>
            </a:r>
            <a:r>
              <a:rPr lang="es-ES" dirty="0" err="1"/>
              <a:t>Introduccion</a:t>
            </a:r>
            <a:endParaRPr lang="es-ES" dirty="0"/>
          </a:p>
          <a:p>
            <a:pPr>
              <a:lnSpc>
                <a:spcPct val="110000"/>
              </a:lnSpc>
            </a:pPr>
            <a:r>
              <a:rPr lang="es-ES" u="sng" dirty="0"/>
              <a:t>I. La muerte: vida cotidiana y costumbres </a:t>
            </a:r>
          </a:p>
          <a:p>
            <a:pPr marL="1280160" lvl="4" indent="-457200">
              <a:lnSpc>
                <a:spcPct val="110000"/>
              </a:lnSpc>
              <a:buFont typeface="Arial" panose="020B0604020202020204" pitchFamily="34" charset="0"/>
              <a:buAutoNum type="alphaUcPeriod"/>
            </a:pPr>
            <a:r>
              <a:rPr lang="es-ES" i="1" dirty="0"/>
              <a:t>Consideraciones sobre la muerte</a:t>
            </a:r>
          </a:p>
          <a:p>
            <a:pPr marL="1280160" lvl="4" indent="-457200">
              <a:lnSpc>
                <a:spcPct val="110000"/>
              </a:lnSpc>
              <a:buFont typeface="Arial" panose="020B0604020202020204" pitchFamily="34" charset="0"/>
              <a:buAutoNum type="alphaUcPeriod"/>
            </a:pPr>
            <a:r>
              <a:rPr lang="es-ES" i="1" dirty="0"/>
              <a:t>Ritos funerarios griegos </a:t>
            </a:r>
          </a:p>
          <a:p>
            <a:pPr marL="1280160" lvl="4" indent="-457200">
              <a:lnSpc>
                <a:spcPct val="110000"/>
              </a:lnSpc>
              <a:buAutoNum type="alphaUcPeriod"/>
            </a:pPr>
            <a:r>
              <a:rPr lang="es-ES" i="1" dirty="0"/>
              <a:t>La muerte y la justicia: la pena capital en Grecia antigua </a:t>
            </a:r>
          </a:p>
          <a:p>
            <a:pPr marL="617220" lvl="1" indent="-342900">
              <a:lnSpc>
                <a:spcPct val="110000"/>
              </a:lnSpc>
              <a:buFont typeface="Arial" panose="020B0604020202020204" pitchFamily="34" charset="0"/>
              <a:buChar char="•"/>
            </a:pPr>
            <a:r>
              <a:rPr lang="es-ES" i="0" u="sng" dirty="0"/>
              <a:t>II. La muerte en las creencias y pensamientos griegos </a:t>
            </a:r>
          </a:p>
          <a:p>
            <a:pPr marL="1280160" lvl="4" indent="-457200">
              <a:lnSpc>
                <a:spcPct val="110000"/>
              </a:lnSpc>
              <a:buAutoNum type="alphaUcPeriod"/>
            </a:pPr>
            <a:r>
              <a:rPr lang="es-ES" i="1" dirty="0"/>
              <a:t>Muerte y mitología: dioses de la muerte, funcionamiento del Hades</a:t>
            </a:r>
          </a:p>
          <a:p>
            <a:pPr marL="1280160" lvl="4" indent="-457200">
              <a:lnSpc>
                <a:spcPct val="110000"/>
              </a:lnSpc>
              <a:buAutoNum type="alphaUcPeriod"/>
            </a:pPr>
            <a:r>
              <a:rPr lang="es-ES" i="1" dirty="0"/>
              <a:t>Muerte y literatura a través del teatro trágico griego </a:t>
            </a:r>
          </a:p>
          <a:p>
            <a:pPr marL="1280160" lvl="4" indent="-457200">
              <a:lnSpc>
                <a:spcPct val="110000"/>
              </a:lnSpc>
              <a:buAutoNum type="alphaUcPeriod"/>
            </a:pPr>
            <a:r>
              <a:rPr lang="es-ES" i="1" dirty="0"/>
              <a:t>Los muertos más famosos de la Antigüedad griega y las obras homéricas. </a:t>
            </a:r>
          </a:p>
          <a:p>
            <a:pPr lvl="4" indent="0">
              <a:lnSpc>
                <a:spcPct val="110000"/>
              </a:lnSpc>
              <a:buNone/>
            </a:pPr>
            <a:r>
              <a:rPr lang="es-ES" i="1" dirty="0"/>
              <a:t>	Conclusión </a:t>
            </a:r>
          </a:p>
        </p:txBody>
      </p:sp>
    </p:spTree>
    <p:extLst>
      <p:ext uri="{BB962C8B-B14F-4D97-AF65-F5344CB8AC3E}">
        <p14:creationId xmlns:p14="http://schemas.microsoft.com/office/powerpoint/2010/main" val="346222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C42C164-1AD1-4670-82FF-7FF0D214B8FC}"/>
              </a:ext>
            </a:extLst>
          </p:cNvPr>
          <p:cNvSpPr>
            <a:spLocks noGrp="1"/>
          </p:cNvSpPr>
          <p:nvPr>
            <p:ph type="title"/>
          </p:nvPr>
        </p:nvSpPr>
        <p:spPr>
          <a:xfrm>
            <a:off x="458789" y="410194"/>
            <a:ext cx="3991292" cy="2066305"/>
          </a:xfrm>
        </p:spPr>
        <p:txBody>
          <a:bodyPr>
            <a:normAutofit fontScale="90000"/>
          </a:bodyPr>
          <a:lstStyle/>
          <a:p>
            <a:r>
              <a:rPr lang="es-ES" sz="2200" u="sng" cap="none" dirty="0"/>
              <a:t>I. La muerte: vida cotidiana y costumbres </a:t>
            </a:r>
            <a:br>
              <a:rPr lang="es-ES" sz="2200" u="sng" cap="none" dirty="0"/>
            </a:br>
            <a:r>
              <a:rPr lang="es-ES" sz="2000" u="sng" cap="none" dirty="0"/>
              <a:t/>
            </a:r>
            <a:br>
              <a:rPr lang="es-ES" sz="2000" u="sng" cap="none" dirty="0"/>
            </a:br>
            <a:r>
              <a:rPr lang="es-ES" sz="1800" cap="none" dirty="0"/>
              <a:t>A. Consideraciones sobre la muerte</a:t>
            </a:r>
            <a:r>
              <a:rPr lang="es-ES" sz="2200" u="sng" dirty="0"/>
              <a:t/>
            </a:r>
            <a:br>
              <a:rPr lang="es-ES" sz="2200" u="sng" dirty="0"/>
            </a:br>
            <a:endParaRPr lang="es-ES" dirty="0"/>
          </a:p>
        </p:txBody>
      </p:sp>
      <p:sp>
        <p:nvSpPr>
          <p:cNvPr id="4" name="Espace réservé du texte 3">
            <a:extLst>
              <a:ext uri="{FF2B5EF4-FFF2-40B4-BE49-F238E27FC236}">
                <a16:creationId xmlns:a16="http://schemas.microsoft.com/office/drawing/2014/main" xmlns="" id="{8AE68247-F099-4822-8148-ED1F2DCF7E3E}"/>
              </a:ext>
            </a:extLst>
          </p:cNvPr>
          <p:cNvSpPr>
            <a:spLocks noGrp="1"/>
          </p:cNvSpPr>
          <p:nvPr>
            <p:ph type="body" sz="half" idx="2"/>
          </p:nvPr>
        </p:nvSpPr>
        <p:spPr>
          <a:xfrm>
            <a:off x="121921" y="2666143"/>
            <a:ext cx="4328160" cy="3551777"/>
          </a:xfrm>
        </p:spPr>
        <p:txBody>
          <a:bodyPr>
            <a:normAutofit/>
          </a:bodyPr>
          <a:lstStyle/>
          <a:p>
            <a:r>
              <a:rPr lang="es-ES" sz="1800" i="1" dirty="0" err="1">
                <a:effectLst/>
                <a:latin typeface="Times New Roman" panose="02020603050405020304" pitchFamily="18" charset="0"/>
                <a:ea typeface="Calibri" panose="020F0502020204030204" pitchFamily="34" charset="0"/>
              </a:rPr>
              <a:t>Géroboskia</a:t>
            </a:r>
            <a:endParaRPr lang="es-ES" sz="1800" i="1" dirty="0">
              <a:effectLst/>
              <a:latin typeface="Times New Roman" panose="02020603050405020304" pitchFamily="18" charset="0"/>
              <a:ea typeface="Calibri" panose="020F0502020204030204" pitchFamily="34" charset="0"/>
            </a:endParaRPr>
          </a:p>
          <a:p>
            <a:r>
              <a:rPr lang="es-ES" sz="1800" i="1" dirty="0" err="1">
                <a:effectLst/>
                <a:latin typeface="Times New Roman" panose="02020603050405020304" pitchFamily="18" charset="0"/>
                <a:ea typeface="Calibri" panose="020F0502020204030204" pitchFamily="34" charset="0"/>
              </a:rPr>
              <a:t>Gérotrophia</a:t>
            </a:r>
            <a:r>
              <a:rPr lang="es-ES" sz="1800" i="1" dirty="0">
                <a:latin typeface="Times New Roman" panose="02020603050405020304" pitchFamily="18" charset="0"/>
                <a:ea typeface="Calibri" panose="020F0502020204030204" pitchFamily="34" charset="0"/>
              </a:rPr>
              <a:t> </a:t>
            </a:r>
          </a:p>
          <a:p>
            <a:r>
              <a:rPr lang="es-ES" sz="1800" i="1" dirty="0" err="1">
                <a:latin typeface="Times New Roman" panose="02020603050405020304" pitchFamily="18" charset="0"/>
                <a:ea typeface="Calibri" panose="020F0502020204030204" pitchFamily="34" charset="0"/>
              </a:rPr>
              <a:t>Solon</a:t>
            </a:r>
            <a:r>
              <a:rPr lang="es-ES" sz="1800" i="1" dirty="0">
                <a:latin typeface="Times New Roman" panose="02020603050405020304" pitchFamily="18" charset="0"/>
                <a:ea typeface="Calibri" panose="020F0502020204030204" pitchFamily="34" charset="0"/>
              </a:rPr>
              <a:t> </a:t>
            </a:r>
          </a:p>
          <a:p>
            <a:r>
              <a:rPr lang="es-ES" sz="1800" i="1" dirty="0" err="1">
                <a:latin typeface="Times New Roman" panose="02020603050405020304" pitchFamily="18" charset="0"/>
                <a:ea typeface="Calibri" panose="020F0502020204030204" pitchFamily="34" charset="0"/>
              </a:rPr>
              <a:t>Atimia</a:t>
            </a:r>
            <a:r>
              <a:rPr lang="es-ES" sz="1800" i="1" dirty="0">
                <a:latin typeface="Times New Roman" panose="02020603050405020304" pitchFamily="18" charset="0"/>
                <a:ea typeface="Calibri" panose="020F0502020204030204" pitchFamily="34" charset="0"/>
              </a:rPr>
              <a:t> </a:t>
            </a:r>
            <a:r>
              <a:rPr lang="es-ES" sz="1800" dirty="0">
                <a:latin typeface="Times New Roman" panose="02020603050405020304" pitchFamily="18" charset="0"/>
                <a:ea typeface="Calibri" panose="020F0502020204030204" pitchFamily="34" charset="0"/>
              </a:rPr>
              <a:t>de </a:t>
            </a:r>
            <a:r>
              <a:rPr lang="el-GR" sz="1800" dirty="0">
                <a:latin typeface="Times New Roman" panose="02020603050405020304" pitchFamily="18" charset="0"/>
                <a:ea typeface="Calibri" panose="020F0502020204030204" pitchFamily="34" charset="0"/>
              </a:rPr>
              <a:t>ἀτιμία</a:t>
            </a:r>
            <a:r>
              <a:rPr lang="fr-FR" sz="1800" dirty="0">
                <a:latin typeface="Times New Roman" panose="02020603050405020304" pitchFamily="18" charset="0"/>
                <a:ea typeface="Calibri" panose="020F0502020204030204" pitchFamily="34" charset="0"/>
              </a:rPr>
              <a:t> « </a:t>
            </a:r>
            <a:r>
              <a:rPr lang="fr-FR" sz="1800" dirty="0" err="1">
                <a:latin typeface="Times New Roman" panose="02020603050405020304" pitchFamily="18" charset="0"/>
                <a:ea typeface="Calibri" panose="020F0502020204030204" pitchFamily="34" charset="0"/>
              </a:rPr>
              <a:t>desprecio</a:t>
            </a:r>
            <a:r>
              <a:rPr lang="fr-FR" sz="1800" dirty="0">
                <a:latin typeface="Times New Roman" panose="02020603050405020304" pitchFamily="18" charset="0"/>
                <a:ea typeface="Calibri" panose="020F0502020204030204" pitchFamily="34" charset="0"/>
              </a:rPr>
              <a:t> » y </a:t>
            </a:r>
            <a:r>
              <a:rPr lang="el-GR" sz="1800" dirty="0">
                <a:latin typeface="Times New Roman" panose="02020603050405020304" pitchFamily="18" charset="0"/>
                <a:ea typeface="Calibri" panose="020F0502020204030204" pitchFamily="34" charset="0"/>
              </a:rPr>
              <a:t>τιμή</a:t>
            </a:r>
            <a:r>
              <a:rPr lang="fr-FR" sz="1800" dirty="0">
                <a:latin typeface="Times New Roman" panose="02020603050405020304" pitchFamily="18" charset="0"/>
                <a:ea typeface="Calibri" panose="020F0502020204030204" pitchFamily="34" charset="0"/>
              </a:rPr>
              <a:t> « </a:t>
            </a:r>
            <a:r>
              <a:rPr lang="fr-FR" sz="1800" dirty="0" err="1">
                <a:latin typeface="Times New Roman" panose="02020603050405020304" pitchFamily="18" charset="0"/>
                <a:ea typeface="Calibri" panose="020F0502020204030204" pitchFamily="34" charset="0"/>
              </a:rPr>
              <a:t>honor</a:t>
            </a:r>
            <a:r>
              <a:rPr lang="fr-FR" sz="1800" dirty="0">
                <a:latin typeface="Times New Roman" panose="02020603050405020304" pitchFamily="18" charset="0"/>
                <a:ea typeface="Calibri" panose="020F0502020204030204" pitchFamily="34" charset="0"/>
              </a:rPr>
              <a:t> » </a:t>
            </a:r>
            <a:endParaRPr lang="es-ES" sz="1800" i="1" dirty="0">
              <a:latin typeface="Times New Roman" panose="02020603050405020304" pitchFamily="18" charset="0"/>
              <a:ea typeface="Calibri" panose="020F0502020204030204" pitchFamily="34" charset="0"/>
            </a:endParaRPr>
          </a:p>
          <a:p>
            <a:r>
              <a:rPr lang="es-ES" sz="1800" i="1" dirty="0" err="1">
                <a:effectLst/>
                <a:latin typeface="Times New Roman" panose="02020603050405020304" pitchFamily="18" charset="0"/>
                <a:ea typeface="Calibri" panose="020F0502020204030204" pitchFamily="34" charset="0"/>
              </a:rPr>
              <a:t>Psychaí</a:t>
            </a:r>
            <a:endParaRPr lang="es-ES" sz="1800" i="1" dirty="0">
              <a:effectLst/>
              <a:latin typeface="Times New Roman" panose="02020603050405020304" pitchFamily="18" charset="0"/>
              <a:ea typeface="Calibri" panose="020F0502020204030204" pitchFamily="34" charset="0"/>
            </a:endParaRPr>
          </a:p>
          <a:p>
            <a:r>
              <a:rPr lang="es-ES" sz="1800" dirty="0" err="1">
                <a:effectLst/>
                <a:latin typeface="Times New Roman" panose="02020603050405020304" pitchFamily="18" charset="0"/>
                <a:ea typeface="Calibri" panose="020F0502020204030204" pitchFamily="34" charset="0"/>
              </a:rPr>
              <a:t>eidolon</a:t>
            </a:r>
            <a:r>
              <a:rPr lang="es-ES" sz="1800" dirty="0">
                <a:effectLst/>
                <a:latin typeface="Times New Roman" panose="02020603050405020304" pitchFamily="18" charset="0"/>
                <a:ea typeface="Calibri" panose="020F0502020204030204" pitchFamily="34" charset="0"/>
              </a:rPr>
              <a:t> o </a:t>
            </a:r>
            <a:r>
              <a:rPr lang="es-ES" sz="1800" dirty="0" err="1">
                <a:effectLst/>
                <a:latin typeface="Times New Roman" panose="02020603050405020304" pitchFamily="18" charset="0"/>
                <a:ea typeface="Calibri" panose="020F0502020204030204" pitchFamily="34" charset="0"/>
              </a:rPr>
              <a:t>ειδωλον</a:t>
            </a:r>
            <a:r>
              <a:rPr lang="es-ES" sz="1800" dirty="0">
                <a:effectLst/>
                <a:latin typeface="Times New Roman" panose="02020603050405020304" pitchFamily="18" charset="0"/>
                <a:ea typeface="Calibri" panose="020F0502020204030204" pitchFamily="34" charset="0"/>
              </a:rPr>
              <a:t> </a:t>
            </a:r>
          </a:p>
          <a:p>
            <a:r>
              <a:rPr lang="es-ES" sz="1800" i="1" dirty="0">
                <a:effectLst/>
                <a:latin typeface="Times New Roman" panose="02020603050405020304" pitchFamily="18" charset="0"/>
                <a:ea typeface="Calibri" panose="020F0502020204030204" pitchFamily="34" charset="0"/>
              </a:rPr>
              <a:t>Metempsicosis </a:t>
            </a:r>
            <a:r>
              <a:rPr lang="el-GR" sz="1800" i="1" dirty="0">
                <a:effectLst/>
                <a:latin typeface="Times New Roman" panose="02020603050405020304" pitchFamily="18" charset="0"/>
                <a:ea typeface="Calibri" panose="020F0502020204030204" pitchFamily="34" charset="0"/>
              </a:rPr>
              <a:t> μετεμψύχωσις</a:t>
            </a:r>
            <a:endParaRPr lang="es-ES" sz="1800" i="1" dirty="0">
              <a:effectLst/>
              <a:latin typeface="Times New Roman" panose="02020603050405020304" pitchFamily="18" charset="0"/>
              <a:ea typeface="Calibri" panose="020F0502020204030204" pitchFamily="34" charset="0"/>
            </a:endParaRPr>
          </a:p>
          <a:p>
            <a:endParaRPr lang="es-ES" sz="1800" i="1" dirty="0">
              <a:latin typeface="Times New Roman" panose="02020603050405020304" pitchFamily="18" charset="0"/>
              <a:ea typeface="Calibri" panose="020F0502020204030204" pitchFamily="34" charset="0"/>
            </a:endParaRPr>
          </a:p>
          <a:p>
            <a:endParaRPr lang="es-ES" sz="1800" i="1" dirty="0">
              <a:latin typeface="Times New Roman" panose="02020603050405020304" pitchFamily="18" charset="0"/>
              <a:ea typeface="Calibri" panose="020F0502020204030204" pitchFamily="34" charset="0"/>
            </a:endParaRPr>
          </a:p>
          <a:p>
            <a:endParaRPr lang="es-ES" sz="1800" i="1" dirty="0">
              <a:effectLst/>
              <a:latin typeface="Times New Roman" panose="02020603050405020304" pitchFamily="18" charset="0"/>
              <a:ea typeface="Calibri" panose="020F0502020204030204" pitchFamily="34" charset="0"/>
            </a:endParaRPr>
          </a:p>
          <a:p>
            <a:endParaRPr lang="es-ES" dirty="0"/>
          </a:p>
        </p:txBody>
      </p:sp>
      <p:sp>
        <p:nvSpPr>
          <p:cNvPr id="6" name="ZoneTexte 5">
            <a:extLst>
              <a:ext uri="{FF2B5EF4-FFF2-40B4-BE49-F238E27FC236}">
                <a16:creationId xmlns:a16="http://schemas.microsoft.com/office/drawing/2014/main" xmlns="" id="{9E152996-96B7-4F19-A3C6-50A3A9BDA70F}"/>
              </a:ext>
            </a:extLst>
          </p:cNvPr>
          <p:cNvSpPr txBox="1"/>
          <p:nvPr/>
        </p:nvSpPr>
        <p:spPr>
          <a:xfrm>
            <a:off x="5258995" y="2476499"/>
            <a:ext cx="6600496" cy="1846659"/>
          </a:xfrm>
          <a:prstGeom prst="rect">
            <a:avLst/>
          </a:prstGeom>
          <a:noFill/>
        </p:spPr>
        <p:txBody>
          <a:bodyPr wrap="square">
            <a:spAutoFit/>
          </a:bodyPr>
          <a:lstStyle/>
          <a:p>
            <a:r>
              <a:rPr lang="es-ES" sz="3200" dirty="0">
                <a:effectLst/>
                <a:latin typeface="Times New Roman" panose="02020603050405020304" pitchFamily="18" charset="0"/>
                <a:ea typeface="Calibri" panose="020F0502020204030204" pitchFamily="34" charset="0"/>
              </a:rPr>
              <a:t>“A la muerte sigue un renacer. No hay fin absoluto. Cuando se muere se deja de ser algo para renacer en otra cosa.”</a:t>
            </a:r>
          </a:p>
          <a:p>
            <a:r>
              <a:rPr lang="pt-BR" dirty="0"/>
              <a:t>HERÁCLITO. </a:t>
            </a:r>
            <a:endParaRPr lang="fr-FR"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0589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C42C164-1AD1-4670-82FF-7FF0D214B8FC}"/>
              </a:ext>
            </a:extLst>
          </p:cNvPr>
          <p:cNvSpPr>
            <a:spLocks noGrp="1"/>
          </p:cNvSpPr>
          <p:nvPr>
            <p:ph type="title"/>
          </p:nvPr>
        </p:nvSpPr>
        <p:spPr>
          <a:xfrm>
            <a:off x="304801" y="531421"/>
            <a:ext cx="3840480" cy="1487185"/>
          </a:xfrm>
        </p:spPr>
        <p:txBody>
          <a:bodyPr>
            <a:normAutofit fontScale="90000"/>
          </a:bodyPr>
          <a:lstStyle/>
          <a:p>
            <a:r>
              <a:rPr lang="es-ES" sz="2200" u="sng" cap="none" dirty="0"/>
              <a:t>I. La muerte: vida cotidiana y costumbres </a:t>
            </a:r>
            <a:r>
              <a:rPr lang="es-ES" sz="1800" u="sng" cap="none" dirty="0"/>
              <a:t/>
            </a:r>
            <a:br>
              <a:rPr lang="es-ES" sz="1800" u="sng" cap="none" dirty="0"/>
            </a:br>
            <a:r>
              <a:rPr lang="es-ES" sz="1800" u="sng" cap="none" dirty="0"/>
              <a:t/>
            </a:r>
            <a:br>
              <a:rPr lang="es-ES" sz="1800" u="sng" cap="none" dirty="0"/>
            </a:br>
            <a:r>
              <a:rPr lang="es-ES" sz="1800" cap="none" dirty="0"/>
              <a:t>B. Ritos funerarios griegos </a:t>
            </a:r>
            <a:r>
              <a:rPr lang="es-ES" u="sng" dirty="0"/>
              <a:t/>
            </a:r>
            <a:br>
              <a:rPr lang="es-ES" u="sng" dirty="0"/>
            </a:br>
            <a:endParaRPr lang="es-ES" dirty="0"/>
          </a:p>
        </p:txBody>
      </p:sp>
      <p:sp>
        <p:nvSpPr>
          <p:cNvPr id="4" name="Espace réservé du texte 3">
            <a:extLst>
              <a:ext uri="{FF2B5EF4-FFF2-40B4-BE49-F238E27FC236}">
                <a16:creationId xmlns:a16="http://schemas.microsoft.com/office/drawing/2014/main" xmlns="" id="{8AE68247-F099-4822-8148-ED1F2DCF7E3E}"/>
              </a:ext>
            </a:extLst>
          </p:cNvPr>
          <p:cNvSpPr>
            <a:spLocks noGrp="1"/>
          </p:cNvSpPr>
          <p:nvPr>
            <p:ph type="body" sz="half" idx="2"/>
          </p:nvPr>
        </p:nvSpPr>
        <p:spPr/>
        <p:txBody>
          <a:bodyPr/>
          <a:lstStyle/>
          <a:p>
            <a:r>
              <a:rPr lang="es-ES" i="1" dirty="0" err="1"/>
              <a:t>Prothesis</a:t>
            </a:r>
            <a:r>
              <a:rPr lang="es-ES" i="1" dirty="0"/>
              <a:t> </a:t>
            </a:r>
            <a:r>
              <a:rPr lang="el-GR" i="1" dirty="0"/>
              <a:t>πρόθεσις</a:t>
            </a:r>
            <a:r>
              <a:rPr lang="es-ES" i="1" dirty="0"/>
              <a:t> </a:t>
            </a:r>
          </a:p>
          <a:p>
            <a:r>
              <a:rPr lang="es-ES" i="1" dirty="0" err="1"/>
              <a:t>Ardanion</a:t>
            </a:r>
            <a:r>
              <a:rPr lang="es-ES" i="1" dirty="0"/>
              <a:t> </a:t>
            </a:r>
            <a:r>
              <a:rPr lang="el-GR" i="1" dirty="0"/>
              <a:t>ἀρδάνιον</a:t>
            </a:r>
            <a:r>
              <a:rPr lang="fr-FR" i="1" dirty="0"/>
              <a:t> </a:t>
            </a:r>
            <a:endParaRPr lang="es-ES" i="1" dirty="0"/>
          </a:p>
          <a:p>
            <a:r>
              <a:rPr lang="es-ES" i="1" dirty="0" err="1"/>
              <a:t>Ecphora</a:t>
            </a:r>
            <a:r>
              <a:rPr lang="es-ES" i="1" dirty="0"/>
              <a:t> </a:t>
            </a:r>
            <a:r>
              <a:rPr lang="el-GR" i="1" dirty="0"/>
              <a:t>ἐκφορά</a:t>
            </a:r>
            <a:endParaRPr lang="es-ES" i="1" dirty="0"/>
          </a:p>
          <a:p>
            <a:endParaRPr lang="es-ES" i="1" dirty="0"/>
          </a:p>
        </p:txBody>
      </p:sp>
      <p:sp>
        <p:nvSpPr>
          <p:cNvPr id="5" name="ZoneTexte 4">
            <a:extLst>
              <a:ext uri="{FF2B5EF4-FFF2-40B4-BE49-F238E27FC236}">
                <a16:creationId xmlns:a16="http://schemas.microsoft.com/office/drawing/2014/main" xmlns="" id="{05C674F8-1BFF-45CD-A129-D6D78F22DCC4}"/>
              </a:ext>
            </a:extLst>
          </p:cNvPr>
          <p:cNvSpPr txBox="1"/>
          <p:nvPr/>
        </p:nvSpPr>
        <p:spPr>
          <a:xfrm>
            <a:off x="6821980" y="5983862"/>
            <a:ext cx="5928360" cy="707886"/>
          </a:xfrm>
          <a:prstGeom prst="rect">
            <a:avLst/>
          </a:prstGeom>
          <a:noFill/>
        </p:spPr>
        <p:txBody>
          <a:bodyPr wrap="square" rtlCol="0">
            <a:spAutoFit/>
          </a:bodyPr>
          <a:lstStyle/>
          <a:p>
            <a:r>
              <a:rPr lang="es-ES" sz="1050" dirty="0">
                <a:hlinkClick r:id="rId2"/>
              </a:rPr>
              <a:t>https://es.wikipedia.org/wiki/Pr%C3%B3tesis_(Antigua_Grecia)</a:t>
            </a:r>
            <a:endParaRPr lang="es-ES" sz="1050" dirty="0"/>
          </a:p>
          <a:p>
            <a:r>
              <a:rPr lang="es-ES" sz="1050" dirty="0">
                <a:hlinkClick r:id="rId3"/>
              </a:rPr>
              <a:t>https://tanatosformacion.com/consiste-culto-funerario-la-antigua-grecia/</a:t>
            </a:r>
            <a:endParaRPr lang="es-ES" sz="1050" dirty="0"/>
          </a:p>
          <a:p>
            <a:endParaRPr lang="es-ES" dirty="0"/>
          </a:p>
        </p:txBody>
      </p:sp>
      <p:sp>
        <p:nvSpPr>
          <p:cNvPr id="6" name="ZoneTexte 5">
            <a:extLst>
              <a:ext uri="{FF2B5EF4-FFF2-40B4-BE49-F238E27FC236}">
                <a16:creationId xmlns:a16="http://schemas.microsoft.com/office/drawing/2014/main" xmlns="" id="{408244DF-ECE8-46CE-AC64-251E83CE8EDC}"/>
              </a:ext>
            </a:extLst>
          </p:cNvPr>
          <p:cNvSpPr txBox="1"/>
          <p:nvPr/>
        </p:nvSpPr>
        <p:spPr>
          <a:xfrm>
            <a:off x="6589222" y="3869398"/>
            <a:ext cx="5278580" cy="738664"/>
          </a:xfrm>
          <a:prstGeom prst="rect">
            <a:avLst/>
          </a:prstGeom>
          <a:noFill/>
        </p:spPr>
        <p:txBody>
          <a:bodyPr wrap="square" rtlCol="0">
            <a:spAutoFit/>
          </a:bodyPr>
          <a:lstStyle/>
          <a:p>
            <a:pPr algn="r"/>
            <a:r>
              <a:rPr lang="es-ES" sz="1400" dirty="0"/>
              <a:t>Prótesis en un </a:t>
            </a:r>
            <a:r>
              <a:rPr lang="es-ES" sz="1400" dirty="0" err="1"/>
              <a:t>pínax</a:t>
            </a:r>
            <a:r>
              <a:rPr lang="es-ES" sz="1400" dirty="0"/>
              <a:t> de figuras negras del pintor de </a:t>
            </a:r>
            <a:r>
              <a:rPr lang="es-ES" sz="1400" dirty="0" err="1"/>
              <a:t>Gela</a:t>
            </a:r>
            <a:r>
              <a:rPr lang="es-ES" sz="1400" dirty="0"/>
              <a:t>. </a:t>
            </a:r>
          </a:p>
          <a:p>
            <a:pPr algn="r"/>
            <a:r>
              <a:rPr lang="es-ES" sz="1400" dirty="0"/>
              <a:t>Segunda mitad del siglo VI a.C.</a:t>
            </a:r>
          </a:p>
          <a:p>
            <a:pPr algn="r"/>
            <a:r>
              <a:rPr lang="es-ES" sz="1400" dirty="0"/>
              <a:t>Walters Art </a:t>
            </a:r>
            <a:r>
              <a:rPr lang="es-ES" sz="1400" dirty="0" err="1"/>
              <a:t>Museum</a:t>
            </a:r>
            <a:r>
              <a:rPr lang="es-ES" sz="1400" dirty="0"/>
              <a:t>, Baltimore</a:t>
            </a:r>
          </a:p>
        </p:txBody>
      </p:sp>
      <p:pic>
        <p:nvPicPr>
          <p:cNvPr id="8" name="Image 7" descr="Une image contenant texte&#10;&#10;Description générée automatiquement">
            <a:extLst>
              <a:ext uri="{FF2B5EF4-FFF2-40B4-BE49-F238E27FC236}">
                <a16:creationId xmlns:a16="http://schemas.microsoft.com/office/drawing/2014/main" xmlns="" id="{1D49FD23-A38A-4397-BE8C-3F9C54E129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5348" y="166252"/>
            <a:ext cx="6026012" cy="3704708"/>
          </a:xfrm>
          <a:prstGeom prst="rect">
            <a:avLst/>
          </a:prstGeom>
        </p:spPr>
      </p:pic>
      <p:pic>
        <p:nvPicPr>
          <p:cNvPr id="10" name="Image 9">
            <a:extLst>
              <a:ext uri="{FF2B5EF4-FFF2-40B4-BE49-F238E27FC236}">
                <a16:creationId xmlns:a16="http://schemas.microsoft.com/office/drawing/2014/main" xmlns="" id="{82E7C0E9-3EF7-4C46-9ED5-1DEB4DC316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017" y="4608723"/>
            <a:ext cx="5483352" cy="2083025"/>
          </a:xfrm>
          <a:prstGeom prst="rect">
            <a:avLst/>
          </a:prstGeom>
        </p:spPr>
      </p:pic>
    </p:spTree>
    <p:extLst>
      <p:ext uri="{BB962C8B-B14F-4D97-AF65-F5344CB8AC3E}">
        <p14:creationId xmlns:p14="http://schemas.microsoft.com/office/powerpoint/2010/main" val="85322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C42C164-1AD1-4670-82FF-7FF0D214B8FC}"/>
              </a:ext>
            </a:extLst>
          </p:cNvPr>
          <p:cNvSpPr>
            <a:spLocks noGrp="1"/>
          </p:cNvSpPr>
          <p:nvPr>
            <p:ph type="title"/>
          </p:nvPr>
        </p:nvSpPr>
        <p:spPr>
          <a:xfrm>
            <a:off x="839789" y="989314"/>
            <a:ext cx="3457891" cy="2104406"/>
          </a:xfrm>
        </p:spPr>
        <p:txBody>
          <a:bodyPr>
            <a:normAutofit fontScale="90000"/>
          </a:bodyPr>
          <a:lstStyle/>
          <a:p>
            <a:r>
              <a:rPr lang="es-ES" sz="2200" u="sng" cap="none" dirty="0"/>
              <a:t>I. La muerte: vida cotidiana y costumbres </a:t>
            </a:r>
            <a:r>
              <a:rPr lang="es-ES" sz="1800" u="sng" cap="none" dirty="0"/>
              <a:t/>
            </a:r>
            <a:br>
              <a:rPr lang="es-ES" sz="1800" u="sng" cap="none" dirty="0"/>
            </a:br>
            <a:r>
              <a:rPr lang="es-ES" sz="1800" u="sng" cap="none" dirty="0"/>
              <a:t/>
            </a:r>
            <a:br>
              <a:rPr lang="es-ES" sz="1800" u="sng" cap="none" dirty="0"/>
            </a:br>
            <a:r>
              <a:rPr lang="es-ES" sz="1800" cap="none" dirty="0"/>
              <a:t>C. La muerte y la justicia: la pena capital</a:t>
            </a:r>
            <a:r>
              <a:rPr lang="es-ES" u="sng" dirty="0"/>
              <a:t/>
            </a:r>
            <a:br>
              <a:rPr lang="es-ES" u="sng" dirty="0"/>
            </a:br>
            <a:endParaRPr lang="es-ES" dirty="0"/>
          </a:p>
        </p:txBody>
      </p:sp>
      <p:sp>
        <p:nvSpPr>
          <p:cNvPr id="4" name="Espace réservé du texte 3">
            <a:extLst>
              <a:ext uri="{FF2B5EF4-FFF2-40B4-BE49-F238E27FC236}">
                <a16:creationId xmlns:a16="http://schemas.microsoft.com/office/drawing/2014/main" xmlns="" id="{8AE68247-F099-4822-8148-ED1F2DCF7E3E}"/>
              </a:ext>
            </a:extLst>
          </p:cNvPr>
          <p:cNvSpPr>
            <a:spLocks noGrp="1"/>
          </p:cNvSpPr>
          <p:nvPr>
            <p:ph type="body" sz="half" idx="2"/>
          </p:nvPr>
        </p:nvSpPr>
        <p:spPr>
          <a:xfrm>
            <a:off x="839789" y="3245263"/>
            <a:ext cx="3046409" cy="3194907"/>
          </a:xfrm>
        </p:spPr>
        <p:txBody>
          <a:bodyPr/>
          <a:lstStyle/>
          <a:p>
            <a:r>
              <a:rPr lang="es-ES" i="1" dirty="0" err="1"/>
              <a:t>Apotympanismo</a:t>
            </a:r>
            <a:endParaRPr lang="es-ES" i="1" dirty="0"/>
          </a:p>
          <a:p>
            <a:r>
              <a:rPr lang="es-ES" i="1" dirty="0" err="1"/>
              <a:t>Moichoi</a:t>
            </a:r>
            <a:r>
              <a:rPr lang="es-ES" i="1" dirty="0"/>
              <a:t> </a:t>
            </a:r>
          </a:p>
          <a:p>
            <a:r>
              <a:rPr lang="es-ES" i="1" dirty="0" err="1"/>
              <a:t>Kakouroi</a:t>
            </a:r>
            <a:r>
              <a:rPr lang="es-ES" i="1" dirty="0"/>
              <a:t> </a:t>
            </a:r>
          </a:p>
          <a:p>
            <a:r>
              <a:rPr lang="es-ES" i="1" dirty="0" err="1"/>
              <a:t>Kleptai</a:t>
            </a:r>
            <a:r>
              <a:rPr lang="es-ES" i="1" dirty="0"/>
              <a:t> </a:t>
            </a:r>
          </a:p>
          <a:p>
            <a:r>
              <a:rPr lang="es-ES" i="1" dirty="0" err="1"/>
              <a:t>Andrapodstai</a:t>
            </a:r>
            <a:r>
              <a:rPr lang="es-ES" i="1" dirty="0"/>
              <a:t> </a:t>
            </a:r>
          </a:p>
          <a:p>
            <a:r>
              <a:rPr lang="es-ES" i="1" dirty="0" err="1"/>
              <a:t>Pharmakis</a:t>
            </a:r>
            <a:r>
              <a:rPr lang="es-ES" i="1" dirty="0"/>
              <a:t> </a:t>
            </a:r>
            <a:r>
              <a:rPr lang="el-GR" i="1" dirty="0"/>
              <a:t> φαρμακός</a:t>
            </a:r>
            <a:endParaRPr lang="es-ES" i="1" dirty="0"/>
          </a:p>
          <a:p>
            <a:r>
              <a:rPr lang="es-ES" i="1" dirty="0" err="1"/>
              <a:t>Koneion</a:t>
            </a:r>
            <a:r>
              <a:rPr lang="es-ES" i="1" dirty="0"/>
              <a:t> </a:t>
            </a:r>
          </a:p>
        </p:txBody>
      </p:sp>
      <p:sp>
        <p:nvSpPr>
          <p:cNvPr id="5" name="ZoneTexte 4">
            <a:extLst>
              <a:ext uri="{FF2B5EF4-FFF2-40B4-BE49-F238E27FC236}">
                <a16:creationId xmlns:a16="http://schemas.microsoft.com/office/drawing/2014/main" xmlns="" id="{ACAC778E-B1BE-4BFA-880C-B9583F1A4F40}"/>
              </a:ext>
            </a:extLst>
          </p:cNvPr>
          <p:cNvSpPr txBox="1"/>
          <p:nvPr/>
        </p:nvSpPr>
        <p:spPr>
          <a:xfrm>
            <a:off x="4724400" y="1389980"/>
            <a:ext cx="7467600" cy="4355038"/>
          </a:xfrm>
          <a:prstGeom prst="rect">
            <a:avLst/>
          </a:prstGeom>
          <a:noFill/>
        </p:spPr>
        <p:txBody>
          <a:bodyPr wrap="square" rtlCol="0">
            <a:spAutoFit/>
          </a:bodyPr>
          <a:lstStyle/>
          <a:p>
            <a:r>
              <a:rPr lang="es-ES" sz="1700" dirty="0"/>
              <a:t>“Es obligación de todos vosotros, jueces, vengar a los hombres que murieron por lealtad a vuestro pueblo; pero no es menos obligación mía, pues </a:t>
            </a:r>
            <a:r>
              <a:rPr lang="es-ES" sz="1700" dirty="0" err="1"/>
              <a:t>Dionisodoro</a:t>
            </a:r>
            <a:r>
              <a:rPr lang="es-ES" sz="1700" dirty="0"/>
              <a:t> era mi cuñado y primo. Así pues, el mismo aborrecimiento por este </a:t>
            </a:r>
            <a:r>
              <a:rPr lang="es-ES" sz="1700" dirty="0" err="1"/>
              <a:t>Agorato</a:t>
            </a:r>
            <a:r>
              <a:rPr lang="es-ES" sz="1700" dirty="0"/>
              <a:t>, aquí presente, tengo yo que todos vosotros. Tales son las acciones que éste ha realizado, que ahora es objeto de mi odio con toda razón y, si dios lo quiere, lo será de vuestra venganza con toda justicia. Porque, tanto a </a:t>
            </a:r>
            <a:r>
              <a:rPr lang="es-ES" sz="1700" dirty="0" err="1"/>
              <a:t>Dionisodoro</a:t>
            </a:r>
            <a:r>
              <a:rPr lang="es-ES" sz="1700" dirty="0"/>
              <a:t>, mi pariente, como a otros muchos, cuyos nombres vais a escuchar —hombres honrados para con vuestro pueblo—, los llevó a la muerte en el régimen de los Treinta actuando como delator contra ellos. Con esta actividad me perjudicó mucho a mí en particular y a cada uno de sus parientes, y dañó no poco a toda la </a:t>
            </a:r>
            <a:r>
              <a:rPr lang="es-ES" sz="1700" dirty="0" err="1"/>
              <a:t>ciudaden</a:t>
            </a:r>
            <a:r>
              <a:rPr lang="es-ES" sz="1700" dirty="0"/>
              <a:t> general, según creo, privándola de unos hombres así.”</a:t>
            </a:r>
          </a:p>
          <a:p>
            <a:endParaRPr lang="es-ES" i="1" dirty="0"/>
          </a:p>
          <a:p>
            <a:endParaRPr lang="es-ES" i="1" dirty="0"/>
          </a:p>
          <a:p>
            <a:r>
              <a:rPr lang="es-ES" i="1" dirty="0"/>
              <a:t>Contra </a:t>
            </a:r>
            <a:r>
              <a:rPr lang="es-ES" i="1" dirty="0" err="1"/>
              <a:t>Agorato</a:t>
            </a:r>
            <a:r>
              <a:rPr lang="es-ES" dirty="0"/>
              <a:t>, principio del discurso de Lisias </a:t>
            </a:r>
          </a:p>
          <a:p>
            <a:r>
              <a:rPr lang="es-ES" i="1" dirty="0"/>
              <a:t>https://mestreacasa.gva.es/c/document_library/get_file?folderId=500013983369&amp;name=DLFE-822808.pdf</a:t>
            </a:r>
          </a:p>
        </p:txBody>
      </p:sp>
    </p:spTree>
    <p:extLst>
      <p:ext uri="{BB962C8B-B14F-4D97-AF65-F5344CB8AC3E}">
        <p14:creationId xmlns:p14="http://schemas.microsoft.com/office/powerpoint/2010/main" val="199809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EAD4CCDA-06BF-4D2A-B44F-195AEC0B5B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xmlns="" id="{EACE703B-177A-4A03-827E-692635A353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1C42C164-1AD1-4670-82FF-7FF0D214B8FC}"/>
              </a:ext>
            </a:extLst>
          </p:cNvPr>
          <p:cNvSpPr>
            <a:spLocks noGrp="1"/>
          </p:cNvSpPr>
          <p:nvPr>
            <p:ph type="title"/>
          </p:nvPr>
        </p:nvSpPr>
        <p:spPr>
          <a:xfrm>
            <a:off x="952500" y="3984171"/>
            <a:ext cx="4085665" cy="2169153"/>
          </a:xfrm>
        </p:spPr>
        <p:txBody>
          <a:bodyPr vert="horz" lIns="91440" tIns="45720" rIns="91440" bIns="45720" rtlCol="0" anchor="ctr">
            <a:normAutofit/>
          </a:bodyPr>
          <a:lstStyle/>
          <a:p>
            <a:pPr>
              <a:lnSpc>
                <a:spcPct val="90000"/>
              </a:lnSpc>
            </a:pPr>
            <a:r>
              <a:rPr lang="en-US" u="sng" kern="1200" cap="none" dirty="0">
                <a:solidFill>
                  <a:schemeClr val="tx2"/>
                </a:solidFill>
                <a:latin typeface="+mj-lt"/>
                <a:ea typeface="+mj-ea"/>
                <a:cs typeface="+mj-cs"/>
              </a:rPr>
              <a:t>II. La </a:t>
            </a:r>
            <a:r>
              <a:rPr lang="en-US" u="sng" kern="1200" cap="none" dirty="0" err="1">
                <a:solidFill>
                  <a:schemeClr val="tx2"/>
                </a:solidFill>
                <a:latin typeface="+mj-lt"/>
                <a:ea typeface="+mj-ea"/>
                <a:cs typeface="+mj-cs"/>
              </a:rPr>
              <a:t>muerte</a:t>
            </a:r>
            <a:r>
              <a:rPr lang="en-US" u="sng" kern="1200" cap="none" dirty="0">
                <a:solidFill>
                  <a:schemeClr val="tx2"/>
                </a:solidFill>
                <a:latin typeface="+mj-lt"/>
                <a:ea typeface="+mj-ea"/>
                <a:cs typeface="+mj-cs"/>
              </a:rPr>
              <a:t> </a:t>
            </a:r>
            <a:r>
              <a:rPr lang="en-US" u="sng" kern="1200" cap="none" dirty="0" err="1">
                <a:solidFill>
                  <a:schemeClr val="tx2"/>
                </a:solidFill>
                <a:latin typeface="+mj-lt"/>
                <a:ea typeface="+mj-ea"/>
                <a:cs typeface="+mj-cs"/>
              </a:rPr>
              <a:t>en</a:t>
            </a:r>
            <a:r>
              <a:rPr lang="en-US" u="sng" kern="1200" cap="none" dirty="0">
                <a:solidFill>
                  <a:schemeClr val="tx2"/>
                </a:solidFill>
                <a:latin typeface="+mj-lt"/>
                <a:ea typeface="+mj-ea"/>
                <a:cs typeface="+mj-cs"/>
              </a:rPr>
              <a:t> las </a:t>
            </a:r>
            <a:r>
              <a:rPr lang="en-US" u="sng" kern="1200" cap="none" dirty="0" err="1">
                <a:solidFill>
                  <a:schemeClr val="tx2"/>
                </a:solidFill>
                <a:latin typeface="+mj-lt"/>
                <a:ea typeface="+mj-ea"/>
                <a:cs typeface="+mj-cs"/>
              </a:rPr>
              <a:t>creencias</a:t>
            </a:r>
            <a:r>
              <a:rPr lang="en-US" u="sng" kern="1200" cap="none" dirty="0">
                <a:solidFill>
                  <a:schemeClr val="tx2"/>
                </a:solidFill>
                <a:latin typeface="+mj-lt"/>
                <a:ea typeface="+mj-ea"/>
                <a:cs typeface="+mj-cs"/>
              </a:rPr>
              <a:t> y </a:t>
            </a:r>
            <a:r>
              <a:rPr lang="en-US" u="sng" kern="1200" cap="none" dirty="0" err="1">
                <a:solidFill>
                  <a:schemeClr val="tx2"/>
                </a:solidFill>
                <a:latin typeface="+mj-lt"/>
                <a:ea typeface="+mj-ea"/>
                <a:cs typeface="+mj-cs"/>
              </a:rPr>
              <a:t>pensamientos</a:t>
            </a:r>
            <a:r>
              <a:rPr lang="en-US" u="sng" kern="1200" cap="none" dirty="0">
                <a:solidFill>
                  <a:schemeClr val="tx2"/>
                </a:solidFill>
                <a:latin typeface="+mj-lt"/>
                <a:ea typeface="+mj-ea"/>
                <a:cs typeface="+mj-cs"/>
              </a:rPr>
              <a:t> </a:t>
            </a:r>
            <a:r>
              <a:rPr lang="en-US" u="sng" kern="1200" cap="none" dirty="0" err="1">
                <a:solidFill>
                  <a:schemeClr val="tx2"/>
                </a:solidFill>
                <a:latin typeface="+mj-lt"/>
                <a:ea typeface="+mj-ea"/>
                <a:cs typeface="+mj-cs"/>
              </a:rPr>
              <a:t>griegos</a:t>
            </a:r>
            <a:r>
              <a:rPr lang="en-US" u="sng" kern="1200" cap="none" dirty="0">
                <a:solidFill>
                  <a:schemeClr val="tx2"/>
                </a:solidFill>
                <a:latin typeface="+mj-lt"/>
                <a:ea typeface="+mj-ea"/>
                <a:cs typeface="+mj-cs"/>
              </a:rPr>
              <a:t> </a:t>
            </a:r>
            <a:br>
              <a:rPr lang="en-US" u="sng" kern="1200" cap="none" dirty="0">
                <a:solidFill>
                  <a:schemeClr val="tx2"/>
                </a:solidFill>
                <a:latin typeface="+mj-lt"/>
                <a:ea typeface="+mj-ea"/>
                <a:cs typeface="+mj-cs"/>
              </a:rPr>
            </a:br>
            <a:r>
              <a:rPr lang="en-US" u="sng" kern="1200" cap="none" dirty="0">
                <a:solidFill>
                  <a:schemeClr val="tx2"/>
                </a:solidFill>
                <a:latin typeface="+mj-lt"/>
                <a:ea typeface="+mj-ea"/>
                <a:cs typeface="+mj-cs"/>
              </a:rPr>
              <a:t/>
            </a:r>
            <a:br>
              <a:rPr lang="en-US" u="sng" kern="1200" cap="none" dirty="0">
                <a:solidFill>
                  <a:schemeClr val="tx2"/>
                </a:solidFill>
                <a:latin typeface="+mj-lt"/>
                <a:ea typeface="+mj-ea"/>
                <a:cs typeface="+mj-cs"/>
              </a:rPr>
            </a:br>
            <a:r>
              <a:rPr lang="en-US" kern="1200" cap="none" dirty="0">
                <a:solidFill>
                  <a:schemeClr val="tx2"/>
                </a:solidFill>
                <a:latin typeface="+mj-lt"/>
                <a:ea typeface="+mj-ea"/>
                <a:cs typeface="+mj-cs"/>
              </a:rPr>
              <a:t>A. Muerte y </a:t>
            </a:r>
            <a:r>
              <a:rPr lang="en-US" kern="1200" cap="none" dirty="0" err="1">
                <a:solidFill>
                  <a:schemeClr val="tx2"/>
                </a:solidFill>
                <a:latin typeface="+mj-lt"/>
                <a:ea typeface="+mj-ea"/>
                <a:cs typeface="+mj-cs"/>
              </a:rPr>
              <a:t>mitología</a:t>
            </a:r>
            <a:r>
              <a:rPr lang="en-US" kern="1200" cap="none" dirty="0">
                <a:solidFill>
                  <a:schemeClr val="tx2"/>
                </a:solidFill>
                <a:latin typeface="+mj-lt"/>
                <a:ea typeface="+mj-ea"/>
                <a:cs typeface="+mj-cs"/>
              </a:rPr>
              <a:t> </a:t>
            </a:r>
            <a:r>
              <a:rPr lang="en-US" u="sng" kern="1200" dirty="0">
                <a:solidFill>
                  <a:schemeClr val="tx2"/>
                </a:solidFill>
                <a:latin typeface="+mj-lt"/>
                <a:ea typeface="+mj-ea"/>
                <a:cs typeface="+mj-cs"/>
              </a:rPr>
              <a:t/>
            </a:r>
            <a:br>
              <a:rPr lang="en-US" u="sng" kern="1200" dirty="0">
                <a:solidFill>
                  <a:schemeClr val="tx2"/>
                </a:solidFill>
                <a:latin typeface="+mj-lt"/>
                <a:ea typeface="+mj-ea"/>
                <a:cs typeface="+mj-cs"/>
              </a:rPr>
            </a:br>
            <a:endParaRPr lang="en-US" kern="1200" dirty="0">
              <a:solidFill>
                <a:schemeClr val="tx2"/>
              </a:solidFill>
              <a:latin typeface="+mj-lt"/>
              <a:ea typeface="+mj-ea"/>
              <a:cs typeface="+mj-cs"/>
            </a:endParaRPr>
          </a:p>
        </p:txBody>
      </p:sp>
      <p:pic>
        <p:nvPicPr>
          <p:cNvPr id="11" name="Image 10">
            <a:extLst>
              <a:ext uri="{FF2B5EF4-FFF2-40B4-BE49-F238E27FC236}">
                <a16:creationId xmlns:a16="http://schemas.microsoft.com/office/drawing/2014/main" xmlns="" id="{E44818E3-45D4-4C2C-BC5E-0436B23AC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469" y="110093"/>
            <a:ext cx="5960710" cy="3774680"/>
          </a:xfrm>
          <a:prstGeom prst="rect">
            <a:avLst/>
          </a:prstGeom>
        </p:spPr>
      </p:pic>
      <p:cxnSp>
        <p:nvCxnSpPr>
          <p:cNvPr id="21" name="Straight Connector 20">
            <a:extLst>
              <a:ext uri="{FF2B5EF4-FFF2-40B4-BE49-F238E27FC236}">
                <a16:creationId xmlns:a16="http://schemas.microsoft.com/office/drawing/2014/main" xmlns="" id="{D8C0D56F-4A65-48B9-843D-F9D262C354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334000" y="4244223"/>
            <a:ext cx="0" cy="1623177"/>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xmlns="" id="{8AE68247-F099-4822-8148-ED1F2DCF7E3E}"/>
              </a:ext>
            </a:extLst>
          </p:cNvPr>
          <p:cNvSpPr>
            <a:spLocks noGrp="1"/>
          </p:cNvSpPr>
          <p:nvPr>
            <p:ph type="body" sz="half" idx="2"/>
          </p:nvPr>
        </p:nvSpPr>
        <p:spPr>
          <a:xfrm>
            <a:off x="5970506" y="3958297"/>
            <a:ext cx="4637736" cy="2195027"/>
          </a:xfrm>
        </p:spPr>
        <p:txBody>
          <a:bodyPr vert="horz" lIns="91440" tIns="45720" rIns="91440" bIns="45720" rtlCol="0" anchor="ctr">
            <a:normAutofit/>
          </a:bodyPr>
          <a:lstStyle/>
          <a:p>
            <a:pPr>
              <a:lnSpc>
                <a:spcPct val="110000"/>
              </a:lnSpc>
            </a:pPr>
            <a:r>
              <a:rPr lang="en-US" sz="900" i="1" dirty="0" err="1">
                <a:effectLst/>
              </a:rPr>
              <a:t>Thánatos</a:t>
            </a:r>
            <a:r>
              <a:rPr lang="en-US" sz="900" i="1" dirty="0">
                <a:effectLst/>
              </a:rPr>
              <a:t> </a:t>
            </a:r>
            <a:r>
              <a:rPr lang="en-US" sz="900" dirty="0" err="1">
                <a:effectLst/>
              </a:rPr>
              <a:t>Θάν</a:t>
            </a:r>
            <a:r>
              <a:rPr lang="en-US" sz="900" dirty="0">
                <a:effectLst/>
              </a:rPr>
              <a:t>ατος</a:t>
            </a:r>
            <a:endParaRPr lang="en-US" sz="900" i="1" dirty="0">
              <a:effectLst/>
            </a:endParaRPr>
          </a:p>
          <a:p>
            <a:pPr>
              <a:lnSpc>
                <a:spcPct val="110000"/>
              </a:lnSpc>
            </a:pPr>
            <a:r>
              <a:rPr lang="en-US" sz="900" i="1" dirty="0" err="1">
                <a:effectLst/>
              </a:rPr>
              <a:t>Hýpnos</a:t>
            </a:r>
            <a:r>
              <a:rPr lang="en-US" sz="900" i="1" dirty="0">
                <a:effectLst/>
              </a:rPr>
              <a:t> Ύπ</a:t>
            </a:r>
            <a:r>
              <a:rPr lang="en-US" sz="900" i="1" dirty="0" err="1">
                <a:effectLst/>
              </a:rPr>
              <a:t>νος</a:t>
            </a:r>
            <a:endParaRPr lang="en-US" sz="900" i="1" dirty="0"/>
          </a:p>
          <a:p>
            <a:pPr>
              <a:lnSpc>
                <a:spcPct val="110000"/>
              </a:lnSpc>
            </a:pPr>
            <a:r>
              <a:rPr lang="en-US" sz="900" i="1" dirty="0"/>
              <a:t>Nyx</a:t>
            </a:r>
          </a:p>
          <a:p>
            <a:pPr>
              <a:lnSpc>
                <a:spcPct val="110000"/>
              </a:lnSpc>
            </a:pPr>
            <a:r>
              <a:rPr lang="en-US" sz="900" i="1" dirty="0"/>
              <a:t>Keres</a:t>
            </a:r>
          </a:p>
          <a:p>
            <a:pPr>
              <a:lnSpc>
                <a:spcPct val="110000"/>
              </a:lnSpc>
            </a:pPr>
            <a:r>
              <a:rPr lang="en-US" sz="900" i="1" dirty="0" err="1"/>
              <a:t>Moiras</a:t>
            </a:r>
            <a:r>
              <a:rPr lang="en-US" sz="900" i="1" dirty="0"/>
              <a:t> </a:t>
            </a:r>
          </a:p>
          <a:p>
            <a:pPr>
              <a:lnSpc>
                <a:spcPct val="110000"/>
              </a:lnSpc>
            </a:pPr>
            <a:r>
              <a:rPr lang="en-US" sz="900" i="1" dirty="0" err="1">
                <a:effectLst/>
              </a:rPr>
              <a:t>Chárōn</a:t>
            </a:r>
            <a:endParaRPr lang="en-US" sz="900" i="1" dirty="0">
              <a:effectLst/>
            </a:endParaRPr>
          </a:p>
          <a:p>
            <a:pPr>
              <a:lnSpc>
                <a:spcPct val="110000"/>
              </a:lnSpc>
            </a:pPr>
            <a:r>
              <a:rPr lang="en-US" sz="900" i="1" dirty="0" err="1"/>
              <a:t>Aqueronte</a:t>
            </a:r>
            <a:endParaRPr lang="en-US" sz="900" i="1" dirty="0"/>
          </a:p>
          <a:p>
            <a:pPr>
              <a:lnSpc>
                <a:spcPct val="110000"/>
              </a:lnSpc>
            </a:pPr>
            <a:r>
              <a:rPr lang="en-US" sz="900" i="1" dirty="0"/>
              <a:t>Hermes </a:t>
            </a:r>
            <a:r>
              <a:rPr lang="en-US" sz="900" i="1" dirty="0" err="1"/>
              <a:t>piscopompo</a:t>
            </a:r>
            <a:endParaRPr lang="en-US" sz="900" i="1" dirty="0"/>
          </a:p>
        </p:txBody>
      </p:sp>
      <p:sp>
        <p:nvSpPr>
          <p:cNvPr id="7" name="ZoneTexte 6">
            <a:extLst>
              <a:ext uri="{FF2B5EF4-FFF2-40B4-BE49-F238E27FC236}">
                <a16:creationId xmlns:a16="http://schemas.microsoft.com/office/drawing/2014/main" xmlns="" id="{2433299E-C363-46F1-B331-74E568CFE1C4}"/>
              </a:ext>
            </a:extLst>
          </p:cNvPr>
          <p:cNvSpPr txBox="1"/>
          <p:nvPr/>
        </p:nvSpPr>
        <p:spPr>
          <a:xfrm>
            <a:off x="5417824" y="6211669"/>
            <a:ext cx="5775960" cy="800219"/>
          </a:xfrm>
          <a:prstGeom prst="rect">
            <a:avLst/>
          </a:prstGeom>
          <a:noFill/>
        </p:spPr>
        <p:txBody>
          <a:bodyPr wrap="square" rtlCol="0">
            <a:spAutoFit/>
          </a:bodyPr>
          <a:lstStyle/>
          <a:p>
            <a:pPr>
              <a:spcAft>
                <a:spcPts val="600"/>
              </a:spcAft>
            </a:pPr>
            <a:endParaRPr lang="es-ES" sz="1200"/>
          </a:p>
          <a:p>
            <a:pPr>
              <a:spcAft>
                <a:spcPts val="600"/>
              </a:spcAft>
            </a:pPr>
            <a:r>
              <a:rPr lang="es-ES" sz="1200" dirty="0">
                <a:hlinkClick r:id="rId3"/>
              </a:rPr>
              <a:t>http://tanatosgraecae.blogspot.com/2015/10/descensusad-inferos-y-helios-se.html</a:t>
            </a:r>
            <a:endParaRPr lang="es-ES" sz="1200"/>
          </a:p>
          <a:p>
            <a:pPr>
              <a:spcAft>
                <a:spcPts val="600"/>
              </a:spcAft>
            </a:pPr>
            <a:endParaRPr lang="es-ES" sz="1200"/>
          </a:p>
        </p:txBody>
      </p:sp>
      <p:sp>
        <p:nvSpPr>
          <p:cNvPr id="12" name="ZoneTexte 11">
            <a:extLst>
              <a:ext uri="{FF2B5EF4-FFF2-40B4-BE49-F238E27FC236}">
                <a16:creationId xmlns:a16="http://schemas.microsoft.com/office/drawing/2014/main" xmlns="" id="{964D377B-F777-4D6D-ABE9-FD888CF41E5C}"/>
              </a:ext>
            </a:extLst>
          </p:cNvPr>
          <p:cNvSpPr txBox="1"/>
          <p:nvPr/>
        </p:nvSpPr>
        <p:spPr>
          <a:xfrm>
            <a:off x="8588942" y="1617511"/>
            <a:ext cx="4038600" cy="723275"/>
          </a:xfrm>
          <a:prstGeom prst="rect">
            <a:avLst/>
          </a:prstGeom>
          <a:noFill/>
        </p:spPr>
        <p:txBody>
          <a:bodyPr wrap="square" rtlCol="0">
            <a:spAutoFit/>
          </a:bodyPr>
          <a:lstStyle/>
          <a:p>
            <a:pPr>
              <a:spcAft>
                <a:spcPts val="600"/>
              </a:spcAft>
            </a:pPr>
            <a:r>
              <a:rPr lang="es-ES" dirty="0"/>
              <a:t>Plano del Hades según Virgilio,</a:t>
            </a:r>
          </a:p>
          <a:p>
            <a:pPr>
              <a:spcAft>
                <a:spcPts val="600"/>
              </a:spcAft>
            </a:pPr>
            <a:r>
              <a:rPr lang="es-ES" dirty="0"/>
              <a:t>Andrea de Jorio 1823 </a:t>
            </a:r>
          </a:p>
        </p:txBody>
      </p:sp>
    </p:spTree>
    <p:extLst>
      <p:ext uri="{BB962C8B-B14F-4D97-AF65-F5344CB8AC3E}">
        <p14:creationId xmlns:p14="http://schemas.microsoft.com/office/powerpoint/2010/main" val="160108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C42C164-1AD1-4670-82FF-7FF0D214B8FC}"/>
              </a:ext>
            </a:extLst>
          </p:cNvPr>
          <p:cNvSpPr>
            <a:spLocks noGrp="1"/>
          </p:cNvSpPr>
          <p:nvPr>
            <p:ph type="title"/>
          </p:nvPr>
        </p:nvSpPr>
        <p:spPr>
          <a:xfrm>
            <a:off x="839789" y="989314"/>
            <a:ext cx="3046409" cy="1860566"/>
          </a:xfrm>
        </p:spPr>
        <p:txBody>
          <a:bodyPr>
            <a:normAutofit fontScale="90000"/>
          </a:bodyPr>
          <a:lstStyle/>
          <a:p>
            <a:r>
              <a:rPr lang="es-ES" sz="2700" u="sng" cap="none" dirty="0"/>
              <a:t>II. La muerte en las creencias y pensamientos griegos </a:t>
            </a:r>
            <a:r>
              <a:rPr lang="es-ES" sz="2000" u="sng" cap="none" dirty="0"/>
              <a:t/>
            </a:r>
            <a:br>
              <a:rPr lang="es-ES" sz="2000" u="sng" cap="none" dirty="0"/>
            </a:br>
            <a:r>
              <a:rPr lang="es-ES" sz="2000" u="sng" cap="none" dirty="0"/>
              <a:t/>
            </a:r>
            <a:br>
              <a:rPr lang="es-ES" sz="2000" u="sng" cap="none" dirty="0"/>
            </a:br>
            <a:r>
              <a:rPr lang="es-ES" sz="2000" cap="none" dirty="0"/>
              <a:t>B. Muerte y literatura : teatro </a:t>
            </a:r>
            <a:r>
              <a:rPr lang="es-ES" u="sng" dirty="0"/>
              <a:t/>
            </a:r>
            <a:br>
              <a:rPr lang="es-ES" u="sng" dirty="0"/>
            </a:br>
            <a:endParaRPr lang="es-ES" dirty="0"/>
          </a:p>
        </p:txBody>
      </p:sp>
      <p:sp>
        <p:nvSpPr>
          <p:cNvPr id="4" name="Espace réservé du texte 3">
            <a:extLst>
              <a:ext uri="{FF2B5EF4-FFF2-40B4-BE49-F238E27FC236}">
                <a16:creationId xmlns:a16="http://schemas.microsoft.com/office/drawing/2014/main" xmlns="" id="{8AE68247-F099-4822-8148-ED1F2DCF7E3E}"/>
              </a:ext>
            </a:extLst>
          </p:cNvPr>
          <p:cNvSpPr>
            <a:spLocks noGrp="1"/>
          </p:cNvSpPr>
          <p:nvPr>
            <p:ph type="body" sz="half" idx="2"/>
          </p:nvPr>
        </p:nvSpPr>
        <p:spPr>
          <a:xfrm>
            <a:off x="6371909" y="2212975"/>
            <a:ext cx="4555171" cy="2432050"/>
          </a:xfrm>
        </p:spPr>
        <p:txBody>
          <a:bodyPr>
            <a:normAutofit fontScale="85000" lnSpcReduction="20000"/>
          </a:bodyPr>
          <a:lstStyle/>
          <a:p>
            <a:pPr marL="285750" indent="-285750">
              <a:buFont typeface="Wingdings" panose="05000000000000000000" pitchFamily="2" charset="2"/>
              <a:buChar char="à"/>
            </a:pPr>
            <a:r>
              <a:rPr lang="es-ES" sz="2400" dirty="0">
                <a:sym typeface="Wingdings" panose="05000000000000000000" pitchFamily="2" charset="2"/>
              </a:rPr>
              <a:t>EURÍPIDES, </a:t>
            </a:r>
            <a:r>
              <a:rPr lang="es-ES" sz="2400" i="1" dirty="0">
                <a:sym typeface="Wingdings" panose="05000000000000000000" pitchFamily="2" charset="2"/>
              </a:rPr>
              <a:t>Medea.</a:t>
            </a:r>
          </a:p>
          <a:p>
            <a:r>
              <a:rPr lang="es-ES" sz="2400" dirty="0">
                <a:sym typeface="Wingdings" panose="05000000000000000000" pitchFamily="2" charset="2"/>
              </a:rPr>
              <a:t>l. 1167-1203</a:t>
            </a:r>
          </a:p>
          <a:p>
            <a:endParaRPr lang="es-ES" sz="2400" i="1" dirty="0">
              <a:sym typeface="Wingdings" panose="05000000000000000000" pitchFamily="2" charset="2"/>
            </a:endParaRPr>
          </a:p>
          <a:p>
            <a:pPr marL="285750" indent="-285750">
              <a:buFont typeface="Wingdings" panose="05000000000000000000" pitchFamily="2" charset="2"/>
              <a:buChar char="à"/>
            </a:pPr>
            <a:r>
              <a:rPr lang="es-ES" sz="2400" dirty="0">
                <a:sym typeface="Wingdings" panose="05000000000000000000" pitchFamily="2" charset="2"/>
              </a:rPr>
              <a:t>ESQUILEO, </a:t>
            </a:r>
            <a:r>
              <a:rPr lang="es-ES" sz="2400" i="1" dirty="0">
                <a:sym typeface="Wingdings" panose="05000000000000000000" pitchFamily="2" charset="2"/>
              </a:rPr>
              <a:t>Agamenón, La Orestíada (I). </a:t>
            </a:r>
          </a:p>
          <a:p>
            <a:r>
              <a:rPr lang="es-ES" sz="2400" dirty="0">
                <a:sym typeface="Wingdings" panose="05000000000000000000" pitchFamily="2" charset="2"/>
              </a:rPr>
              <a:t>l.1379-1398</a:t>
            </a:r>
            <a:endParaRPr lang="es-ES" sz="2400" dirty="0"/>
          </a:p>
        </p:txBody>
      </p:sp>
      <p:sp>
        <p:nvSpPr>
          <p:cNvPr id="5" name="ZoneTexte 4">
            <a:extLst>
              <a:ext uri="{FF2B5EF4-FFF2-40B4-BE49-F238E27FC236}">
                <a16:creationId xmlns:a16="http://schemas.microsoft.com/office/drawing/2014/main" xmlns="" id="{61A0B2A1-2D71-4341-BADA-4D9F845A6A01}"/>
              </a:ext>
            </a:extLst>
          </p:cNvPr>
          <p:cNvSpPr txBox="1"/>
          <p:nvPr/>
        </p:nvSpPr>
        <p:spPr>
          <a:xfrm>
            <a:off x="731520" y="4495800"/>
            <a:ext cx="2926080" cy="1200329"/>
          </a:xfrm>
          <a:prstGeom prst="rect">
            <a:avLst/>
          </a:prstGeom>
          <a:noFill/>
        </p:spPr>
        <p:txBody>
          <a:bodyPr wrap="square" rtlCol="0">
            <a:spAutoFit/>
          </a:bodyPr>
          <a:lstStyle/>
          <a:p>
            <a:r>
              <a:rPr lang="es-ES" sz="1800" dirty="0" err="1">
                <a:effectLst/>
                <a:latin typeface="Times New Roman" panose="02020603050405020304" pitchFamily="18" charset="0"/>
                <a:ea typeface="Calibri" panose="020F0502020204030204" pitchFamily="34" charset="0"/>
              </a:rPr>
              <a:t>Pisístrato</a:t>
            </a:r>
            <a:endParaRPr lang="es-ES" i="1" dirty="0"/>
          </a:p>
          <a:p>
            <a:r>
              <a:rPr lang="es-ES" i="1" dirty="0"/>
              <a:t>Art Poétique, </a:t>
            </a:r>
            <a:r>
              <a:rPr lang="es-ES" dirty="0"/>
              <a:t>BOILEAU</a:t>
            </a:r>
          </a:p>
          <a:p>
            <a:r>
              <a:rPr lang="es-ES" i="1" dirty="0" err="1"/>
              <a:t>Katarsis</a:t>
            </a:r>
            <a:endParaRPr lang="es-ES" i="1" dirty="0"/>
          </a:p>
          <a:p>
            <a:endParaRPr lang="es-ES" i="1" dirty="0"/>
          </a:p>
        </p:txBody>
      </p:sp>
    </p:spTree>
    <p:extLst>
      <p:ext uri="{BB962C8B-B14F-4D97-AF65-F5344CB8AC3E}">
        <p14:creationId xmlns:p14="http://schemas.microsoft.com/office/powerpoint/2010/main" val="2111484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EAD4CCDA-06BF-4D2A-B44F-195AEC0B5B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xmlns="" id="{98C10BD4-F3F8-4089-8DB0-71FB15FD9B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1C42C164-1AD1-4670-82FF-7FF0D214B8FC}"/>
              </a:ext>
            </a:extLst>
          </p:cNvPr>
          <p:cNvSpPr>
            <a:spLocks noGrp="1"/>
          </p:cNvSpPr>
          <p:nvPr>
            <p:ph type="title"/>
          </p:nvPr>
        </p:nvSpPr>
        <p:spPr>
          <a:xfrm>
            <a:off x="828074" y="1176617"/>
            <a:ext cx="4949719" cy="2432203"/>
          </a:xfrm>
        </p:spPr>
        <p:txBody>
          <a:bodyPr vert="horz" lIns="91440" tIns="45720" rIns="91440" bIns="45720" rtlCol="0" anchor="b">
            <a:normAutofit/>
          </a:bodyPr>
          <a:lstStyle/>
          <a:p>
            <a:pPr>
              <a:lnSpc>
                <a:spcPct val="90000"/>
              </a:lnSpc>
            </a:pPr>
            <a:r>
              <a:rPr lang="en-US" sz="2600" u="sng" cap="none" spc="0" dirty="0"/>
              <a:t>II. La </a:t>
            </a:r>
            <a:r>
              <a:rPr lang="en-US" sz="2600" u="sng" cap="none" spc="0" dirty="0" err="1"/>
              <a:t>muerte</a:t>
            </a:r>
            <a:r>
              <a:rPr lang="en-US" sz="2600" u="sng" cap="none" spc="0" dirty="0"/>
              <a:t>: </a:t>
            </a:r>
            <a:r>
              <a:rPr lang="en-US" sz="2600" u="sng" cap="none" spc="0" dirty="0" err="1"/>
              <a:t>vida</a:t>
            </a:r>
            <a:r>
              <a:rPr lang="en-US" sz="2600" u="sng" cap="none" spc="0" dirty="0"/>
              <a:t> </a:t>
            </a:r>
            <a:r>
              <a:rPr lang="en-US" sz="2600" u="sng" cap="none" spc="0" dirty="0" err="1"/>
              <a:t>cotidiana</a:t>
            </a:r>
            <a:r>
              <a:rPr lang="en-US" sz="2600" u="sng" cap="none" spc="0" dirty="0"/>
              <a:t> y </a:t>
            </a:r>
            <a:r>
              <a:rPr lang="en-US" sz="2600" u="sng" cap="none" spc="0" dirty="0" err="1"/>
              <a:t>costumbres</a:t>
            </a:r>
            <a:r>
              <a:rPr lang="en-US" sz="2600" u="sng" cap="none" spc="0" dirty="0"/>
              <a:t> </a:t>
            </a:r>
            <a:br>
              <a:rPr lang="en-US" sz="2600" u="sng" cap="none" spc="0" dirty="0"/>
            </a:br>
            <a:r>
              <a:rPr lang="en-US" sz="2600" u="sng" cap="none" spc="0" dirty="0"/>
              <a:t/>
            </a:r>
            <a:br>
              <a:rPr lang="en-US" sz="2600" u="sng" cap="none" spc="0" dirty="0"/>
            </a:br>
            <a:r>
              <a:rPr lang="en-US" sz="2600" cap="none" spc="0" dirty="0"/>
              <a:t>C. Muertos </a:t>
            </a:r>
            <a:r>
              <a:rPr lang="en-US" sz="2600" cap="none" spc="0" dirty="0" err="1"/>
              <a:t>famosos</a:t>
            </a:r>
            <a:r>
              <a:rPr lang="en-US" sz="2600" cap="none" spc="0" dirty="0"/>
              <a:t> </a:t>
            </a:r>
            <a:r>
              <a:rPr lang="en-US" sz="2600" cap="none" spc="0" dirty="0" err="1"/>
              <a:t>homéricos</a:t>
            </a:r>
            <a:r>
              <a:rPr lang="en-US" sz="2600" cap="none" spc="0" dirty="0"/>
              <a:t> </a:t>
            </a:r>
            <a:r>
              <a:rPr lang="en-US" sz="2600" u="sng" cap="none" spc="0" dirty="0"/>
              <a:t/>
            </a:r>
            <a:br>
              <a:rPr lang="en-US" sz="2600" u="sng" cap="none" spc="0" dirty="0"/>
            </a:br>
            <a:endParaRPr lang="en-US" sz="2600" cap="none" spc="0" dirty="0"/>
          </a:p>
        </p:txBody>
      </p:sp>
      <p:cxnSp>
        <p:nvCxnSpPr>
          <p:cNvPr id="21" name="Straight Connector 20">
            <a:extLst>
              <a:ext uri="{FF2B5EF4-FFF2-40B4-BE49-F238E27FC236}">
                <a16:creationId xmlns:a16="http://schemas.microsoft.com/office/drawing/2014/main" xmlns="" id="{76A5D06F-DF26-4A88-BF73-C1B592E66D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61995" y="3924728"/>
            <a:ext cx="0" cy="2115714"/>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xmlns="" id="{8AE68247-F099-4822-8148-ED1F2DCF7E3E}"/>
              </a:ext>
            </a:extLst>
          </p:cNvPr>
          <p:cNvSpPr>
            <a:spLocks noGrp="1"/>
          </p:cNvSpPr>
          <p:nvPr>
            <p:ph type="body" sz="half" idx="2"/>
          </p:nvPr>
        </p:nvSpPr>
        <p:spPr>
          <a:xfrm>
            <a:off x="5791585" y="4829557"/>
            <a:ext cx="5702480" cy="1577166"/>
          </a:xfrm>
        </p:spPr>
        <p:txBody>
          <a:bodyPr/>
          <a:lstStyle/>
          <a:p>
            <a:r>
              <a:rPr lang="es-ES" dirty="0"/>
              <a:t>Hipnos, </a:t>
            </a:r>
            <a:r>
              <a:rPr lang="es-ES" dirty="0" err="1"/>
              <a:t>Thanatos</a:t>
            </a:r>
            <a:r>
              <a:rPr lang="es-ES" dirty="0"/>
              <a:t>, Hermes y </a:t>
            </a:r>
            <a:r>
              <a:rPr lang="es-ES" dirty="0" err="1"/>
              <a:t>Sarpedon</a:t>
            </a:r>
            <a:endParaRPr lang="es-ES" dirty="0"/>
          </a:p>
          <a:p>
            <a:r>
              <a:rPr lang="es-ES" dirty="0"/>
              <a:t>Cratera </a:t>
            </a:r>
            <a:r>
              <a:rPr lang="es-ES" dirty="0" err="1"/>
              <a:t>atica</a:t>
            </a:r>
            <a:r>
              <a:rPr lang="es-ES" dirty="0"/>
              <a:t> de figuras rojas  firmada por el alfarero </a:t>
            </a:r>
            <a:r>
              <a:rPr lang="es-ES" dirty="0" err="1"/>
              <a:t>Euxiteo</a:t>
            </a:r>
            <a:r>
              <a:rPr lang="es-ES" dirty="0"/>
              <a:t> y el pintor </a:t>
            </a:r>
            <a:r>
              <a:rPr lang="es-ES" dirty="0" err="1"/>
              <a:t>Eufronio</a:t>
            </a:r>
            <a:r>
              <a:rPr lang="es-ES" dirty="0"/>
              <a:t>, hacia 515 a.C.</a:t>
            </a:r>
          </a:p>
          <a:p>
            <a:r>
              <a:rPr lang="es-ES" dirty="0"/>
              <a:t>MET de Nueva York</a:t>
            </a:r>
          </a:p>
        </p:txBody>
      </p:sp>
      <p:pic>
        <p:nvPicPr>
          <p:cNvPr id="20" name="Image 19" descr="Une image contenant texte, tasse, kylix&#10;&#10;Description générée automatiquement">
            <a:extLst>
              <a:ext uri="{FF2B5EF4-FFF2-40B4-BE49-F238E27FC236}">
                <a16:creationId xmlns:a16="http://schemas.microsoft.com/office/drawing/2014/main" xmlns="" id="{EDADF9F0-7611-412E-B5E2-9D16208C4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793" y="748555"/>
            <a:ext cx="6224334" cy="3927002"/>
          </a:xfrm>
          <a:prstGeom prst="rect">
            <a:avLst/>
          </a:prstGeom>
        </p:spPr>
      </p:pic>
      <p:sp>
        <p:nvSpPr>
          <p:cNvPr id="3" name="ZoneTexte 2">
            <a:extLst>
              <a:ext uri="{FF2B5EF4-FFF2-40B4-BE49-F238E27FC236}">
                <a16:creationId xmlns:a16="http://schemas.microsoft.com/office/drawing/2014/main" xmlns="" id="{A7D34110-7BD7-4F22-864D-720DB88B856F}"/>
              </a:ext>
            </a:extLst>
          </p:cNvPr>
          <p:cNvSpPr txBox="1"/>
          <p:nvPr/>
        </p:nvSpPr>
        <p:spPr>
          <a:xfrm>
            <a:off x="1317356" y="3924728"/>
            <a:ext cx="3936569" cy="2031325"/>
          </a:xfrm>
          <a:prstGeom prst="rect">
            <a:avLst/>
          </a:prstGeom>
          <a:noFill/>
        </p:spPr>
        <p:txBody>
          <a:bodyPr wrap="square" rtlCol="0">
            <a:spAutoFit/>
          </a:bodyPr>
          <a:lstStyle/>
          <a:p>
            <a:r>
              <a:rPr lang="es-ES" dirty="0"/>
              <a:t>Fuentes originales: </a:t>
            </a:r>
            <a:r>
              <a:rPr lang="es-ES" i="1" dirty="0"/>
              <a:t>Ilíada</a:t>
            </a:r>
            <a:r>
              <a:rPr lang="es-ES" dirty="0"/>
              <a:t>, cantos XVI hasta el fin </a:t>
            </a:r>
          </a:p>
          <a:p>
            <a:endParaRPr lang="es-ES" dirty="0"/>
          </a:p>
          <a:p>
            <a:r>
              <a:rPr lang="es-ES" dirty="0" err="1"/>
              <a:t>Sarpedon</a:t>
            </a:r>
            <a:r>
              <a:rPr lang="es-ES" dirty="0"/>
              <a:t> </a:t>
            </a:r>
          </a:p>
          <a:p>
            <a:r>
              <a:rPr lang="es-ES" dirty="0"/>
              <a:t>Héctor </a:t>
            </a:r>
          </a:p>
          <a:p>
            <a:r>
              <a:rPr lang="es-ES" dirty="0"/>
              <a:t>Hipnos </a:t>
            </a:r>
          </a:p>
          <a:p>
            <a:r>
              <a:rPr lang="es-ES" dirty="0" err="1"/>
              <a:t>Thanatos</a:t>
            </a:r>
            <a:r>
              <a:rPr lang="es-ES" dirty="0"/>
              <a:t> </a:t>
            </a:r>
          </a:p>
        </p:txBody>
      </p:sp>
    </p:spTree>
    <p:extLst>
      <p:ext uri="{BB962C8B-B14F-4D97-AF65-F5344CB8AC3E}">
        <p14:creationId xmlns:p14="http://schemas.microsoft.com/office/powerpoint/2010/main" val="4068423156"/>
      </p:ext>
    </p:extLst>
  </p:cSld>
  <p:clrMapOvr>
    <a:masterClrMapping/>
  </p:clrMapOvr>
</p:sld>
</file>

<file path=ppt/theme/theme1.xml><?xml version="1.0" encoding="utf-8"?>
<a:theme xmlns:a="http://schemas.openxmlformats.org/drawingml/2006/main" name="VaultVTI">
  <a:themeElements>
    <a:clrScheme name="AnalogousFromDarkSeedLeftStep">
      <a:dk1>
        <a:srgbClr val="000000"/>
      </a:dk1>
      <a:lt1>
        <a:srgbClr val="FFFFFF"/>
      </a:lt1>
      <a:dk2>
        <a:srgbClr val="2F211A"/>
      </a:dk2>
      <a:lt2>
        <a:srgbClr val="F2F0F3"/>
      </a:lt2>
      <a:accent1>
        <a:srgbClr val="63B520"/>
      </a:accent1>
      <a:accent2>
        <a:srgbClr val="96AA12"/>
      </a:accent2>
      <a:accent3>
        <a:srgbClr val="C89A24"/>
      </a:accent3>
      <a:accent4>
        <a:srgbClr val="D55117"/>
      </a:accent4>
      <a:accent5>
        <a:srgbClr val="E7293F"/>
      </a:accent5>
      <a:accent6>
        <a:srgbClr val="D5177C"/>
      </a:accent6>
      <a:hlink>
        <a:srgbClr val="BF4741"/>
      </a:hlink>
      <a:folHlink>
        <a:srgbClr val="7F7F7F"/>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350455F8-10A0-4EEF-9BB1-9035E295B165}">
  <ds:schemaRefs>
    <ds:schemaRef ds:uri="http://schemas.microsoft.com/sharepoint/v3/contenttype/forms"/>
  </ds:schemaRefs>
</ds:datastoreItem>
</file>

<file path=customXml/itemProps2.xml><?xml version="1.0" encoding="utf-8"?>
<ds:datastoreItem xmlns:ds="http://schemas.openxmlformats.org/officeDocument/2006/customXml" ds:itemID="{7C2F7BF6-CD39-4568-B8BD-EA8D252E1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B0F2AC-8567-4D03-BFFC-653DB596C52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720</Words>
  <Application>Microsoft Office PowerPoint</Application>
  <PresentationFormat>Panorámica</PresentationFormat>
  <Paragraphs>99</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Georgia Pro Light</vt:lpstr>
      <vt:lpstr>Times New Roman</vt:lpstr>
      <vt:lpstr>Wingdings</vt:lpstr>
      <vt:lpstr>VaultVTI</vt:lpstr>
      <vt:lpstr>La muerte en la civilizacion griega  </vt:lpstr>
      <vt:lpstr>Presentación de PowerPoint</vt:lpstr>
      <vt:lpstr>Proyecto </vt:lpstr>
      <vt:lpstr>I. La muerte: vida cotidiana y costumbres   A. Consideraciones sobre la muerte </vt:lpstr>
      <vt:lpstr>I. La muerte: vida cotidiana y costumbres   B. Ritos funerarios griegos  </vt:lpstr>
      <vt:lpstr>I. La muerte: vida cotidiana y costumbres   C. La muerte y la justicia: la pena capital </vt:lpstr>
      <vt:lpstr>II. La muerte en las creencias y pensamientos griegos   A. Muerte y mitología  </vt:lpstr>
      <vt:lpstr>II. La muerte en las creencias y pensamientos griegos   B. Muerte y literatura : teatro  </vt:lpstr>
      <vt:lpstr>II. La muerte: vida cotidiana y costumbres   C. Muertos famosos homéricos  </vt:lpstr>
      <vt:lpstr>CONCLUSION</vt:lpstr>
      <vt:lpstr>Bibliografía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2022-02-01T04:40:54Z</dcterms:created>
  <dcterms:modified xsi:type="dcterms:W3CDTF">2023-04-06T14:41:19Z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