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0" r:id="rId6"/>
    <p:sldId id="259" r:id="rId7"/>
    <p:sldId id="266" r:id="rId8"/>
    <p:sldId id="261" r:id="rId9"/>
    <p:sldId id="269" r:id="rId10"/>
    <p:sldId id="267" r:id="rId11"/>
    <p:sldId id="262" r:id="rId12"/>
    <p:sldId id="268" r:id="rId13"/>
    <p:sldId id="263"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84"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14EB5A48-0D38-4462-962E-623F26EFE504}" type="datetimeFigureOut">
              <a:rPr lang="es-ES" smtClean="0"/>
              <a:t>15/01/2022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EDDDC44-B1AA-41D4-8848-99580DBAF75D}" type="slidenum">
              <a:rPr lang="es-ES" smtClean="0"/>
              <a:t>‹Nº›</a:t>
            </a:fld>
            <a:endParaRPr lang="es-ES"/>
          </a:p>
        </p:txBody>
      </p:sp>
    </p:spTree>
    <p:extLst>
      <p:ext uri="{BB962C8B-B14F-4D97-AF65-F5344CB8AC3E}">
        <p14:creationId xmlns:p14="http://schemas.microsoft.com/office/powerpoint/2010/main" val="31264315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EB5A48-0D38-4462-962E-623F26EFE504}" type="datetimeFigureOut">
              <a:rPr lang="es-ES" smtClean="0"/>
              <a:t>15/01/2022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DDDC44-B1AA-41D4-8848-99580DBAF75D}" type="slidenum">
              <a:rPr lang="es-ES" smtClean="0"/>
              <a:t>‹Nº›</a:t>
            </a:fld>
            <a:endParaRPr lang="es-ES"/>
          </a:p>
        </p:txBody>
      </p:sp>
    </p:spTree>
    <p:extLst>
      <p:ext uri="{BB962C8B-B14F-4D97-AF65-F5344CB8AC3E}">
        <p14:creationId xmlns:p14="http://schemas.microsoft.com/office/powerpoint/2010/main" val="12346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EB5A48-0D38-4462-962E-623F26EFE504}" type="datetimeFigureOut">
              <a:rPr lang="es-ES" smtClean="0"/>
              <a:t>15/01/2022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DDDC44-B1AA-41D4-8848-99580DBAF75D}" type="slidenum">
              <a:rPr lang="es-ES" smtClean="0"/>
              <a:t>‹Nº›</a:t>
            </a:fld>
            <a:endParaRPr lang="es-ES"/>
          </a:p>
        </p:txBody>
      </p:sp>
    </p:spTree>
    <p:extLst>
      <p:ext uri="{BB962C8B-B14F-4D97-AF65-F5344CB8AC3E}">
        <p14:creationId xmlns:p14="http://schemas.microsoft.com/office/powerpoint/2010/main" val="157885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4EB5A48-0D38-4462-962E-623F26EFE504}" type="datetimeFigureOut">
              <a:rPr lang="es-ES" smtClean="0"/>
              <a:t>15/01/2022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EDDDC44-B1AA-41D4-8848-99580DBAF75D}" type="slidenum">
              <a:rPr lang="es-ES" smtClean="0"/>
              <a:t>‹Nº›</a:t>
            </a:fld>
            <a:endParaRPr lang="es-ES"/>
          </a:p>
        </p:txBody>
      </p:sp>
    </p:spTree>
    <p:extLst>
      <p:ext uri="{BB962C8B-B14F-4D97-AF65-F5344CB8AC3E}">
        <p14:creationId xmlns:p14="http://schemas.microsoft.com/office/powerpoint/2010/main" val="211861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14EB5A48-0D38-4462-962E-623F26EFE504}" type="datetimeFigureOut">
              <a:rPr lang="es-ES" smtClean="0"/>
              <a:t>15/01/2022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EDDDC44-B1AA-41D4-8848-99580DBAF75D}" type="slidenum">
              <a:rPr lang="es-ES" smtClean="0"/>
              <a:t>‹Nº›</a:t>
            </a:fld>
            <a:endParaRPr lang="es-ES"/>
          </a:p>
        </p:txBody>
      </p:sp>
    </p:spTree>
    <p:extLst>
      <p:ext uri="{BB962C8B-B14F-4D97-AF65-F5344CB8AC3E}">
        <p14:creationId xmlns:p14="http://schemas.microsoft.com/office/powerpoint/2010/main" val="38120952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14EB5A48-0D38-4462-962E-623F26EFE504}" type="datetimeFigureOut">
              <a:rPr lang="es-ES" smtClean="0"/>
              <a:t>15/01/2022</a:t>
            </a:fld>
            <a:endParaRPr lang="es-ES"/>
          </a:p>
        </p:txBody>
      </p:sp>
      <p:sp>
        <p:nvSpPr>
          <p:cNvPr id="9" name="Footer Placeholder 8"/>
          <p:cNvSpPr>
            <a:spLocks noGrp="1"/>
          </p:cNvSpPr>
          <p:nvPr>
            <p:ph type="ftr" sz="quarter" idx="11"/>
          </p:nvPr>
        </p:nvSpPr>
        <p:spPr/>
        <p:txBody>
          <a:bodyPr/>
          <a:lstStyle/>
          <a:p>
            <a:endParaRPr lang="es-ES"/>
          </a:p>
        </p:txBody>
      </p:sp>
      <p:sp>
        <p:nvSpPr>
          <p:cNvPr id="10" name="Slide Number Placeholder 9"/>
          <p:cNvSpPr>
            <a:spLocks noGrp="1"/>
          </p:cNvSpPr>
          <p:nvPr>
            <p:ph type="sldNum" sz="quarter" idx="12"/>
          </p:nvPr>
        </p:nvSpPr>
        <p:spPr/>
        <p:txBody>
          <a:bodyPr/>
          <a:lstStyle/>
          <a:p>
            <a:fld id="{EEDDDC44-B1AA-41D4-8848-99580DBAF75D}" type="slidenum">
              <a:rPr lang="es-ES" smtClean="0"/>
              <a:t>‹Nº›</a:t>
            </a:fld>
            <a:endParaRPr lang="es-ES"/>
          </a:p>
        </p:txBody>
      </p:sp>
    </p:spTree>
    <p:extLst>
      <p:ext uri="{BB962C8B-B14F-4D97-AF65-F5344CB8AC3E}">
        <p14:creationId xmlns:p14="http://schemas.microsoft.com/office/powerpoint/2010/main" val="205393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14EB5A48-0D38-4462-962E-623F26EFE504}" type="datetimeFigureOut">
              <a:rPr lang="es-ES" smtClean="0"/>
              <a:t>15/01/2022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EDDDC44-B1AA-41D4-8848-99580DBAF75D}" type="slidenum">
              <a:rPr lang="es-ES" smtClean="0"/>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74450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4EB5A48-0D38-4462-962E-623F26EFE504}" type="datetimeFigureOut">
              <a:rPr lang="es-ES" smtClean="0"/>
              <a:t>15/01/2022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EDDDC44-B1AA-41D4-8848-99580DBAF75D}" type="slidenum">
              <a:rPr lang="es-ES" smtClean="0"/>
              <a:t>‹Nº›</a:t>
            </a:fld>
            <a:endParaRPr lang="es-ES"/>
          </a:p>
        </p:txBody>
      </p:sp>
    </p:spTree>
    <p:extLst>
      <p:ext uri="{BB962C8B-B14F-4D97-AF65-F5344CB8AC3E}">
        <p14:creationId xmlns:p14="http://schemas.microsoft.com/office/powerpoint/2010/main" val="727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B5A48-0D38-4462-962E-623F26EFE504}" type="datetimeFigureOut">
              <a:rPr lang="es-ES" smtClean="0"/>
              <a:t>15/01/2022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EDDDC44-B1AA-41D4-8848-99580DBAF75D}" type="slidenum">
              <a:rPr lang="es-ES" smtClean="0"/>
              <a:t>‹Nº›</a:t>
            </a:fld>
            <a:endParaRPr lang="es-ES"/>
          </a:p>
        </p:txBody>
      </p:sp>
    </p:spTree>
    <p:extLst>
      <p:ext uri="{BB962C8B-B14F-4D97-AF65-F5344CB8AC3E}">
        <p14:creationId xmlns:p14="http://schemas.microsoft.com/office/powerpoint/2010/main" val="236137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14EB5A48-0D38-4462-962E-623F26EFE504}" type="datetimeFigureOut">
              <a:rPr lang="es-ES" smtClean="0"/>
              <a:t>15/01/2022</a:t>
            </a:fld>
            <a:endParaRPr lang="es-E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ES"/>
          </a:p>
        </p:txBody>
      </p:sp>
      <p:sp>
        <p:nvSpPr>
          <p:cNvPr id="11" name="Slide Number Placeholder 10"/>
          <p:cNvSpPr>
            <a:spLocks noGrp="1"/>
          </p:cNvSpPr>
          <p:nvPr>
            <p:ph type="sldNum" sz="quarter" idx="12"/>
          </p:nvPr>
        </p:nvSpPr>
        <p:spPr/>
        <p:txBody>
          <a:bodyPr/>
          <a:lstStyle/>
          <a:p>
            <a:fld id="{EEDDDC44-B1AA-41D4-8848-99580DBAF75D}" type="slidenum">
              <a:rPr lang="es-ES" smtClean="0"/>
              <a:t>‹Nº›</a:t>
            </a:fld>
            <a:endParaRPr lang="es-ES"/>
          </a:p>
        </p:txBody>
      </p:sp>
    </p:spTree>
    <p:extLst>
      <p:ext uri="{BB962C8B-B14F-4D97-AF65-F5344CB8AC3E}">
        <p14:creationId xmlns:p14="http://schemas.microsoft.com/office/powerpoint/2010/main" val="108873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4EB5A48-0D38-4462-962E-623F26EFE504}" type="datetimeFigureOut">
              <a:rPr lang="es-ES" smtClean="0"/>
              <a:t>15/01/2022</a:t>
            </a:fld>
            <a:endParaRPr lang="es-E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ES"/>
          </a:p>
        </p:txBody>
      </p:sp>
      <p:sp>
        <p:nvSpPr>
          <p:cNvPr id="10" name="Slide Number Placeholder 9"/>
          <p:cNvSpPr>
            <a:spLocks noGrp="1"/>
          </p:cNvSpPr>
          <p:nvPr>
            <p:ph type="sldNum" sz="quarter" idx="12"/>
          </p:nvPr>
        </p:nvSpPr>
        <p:spPr/>
        <p:txBody>
          <a:bodyPr/>
          <a:lstStyle/>
          <a:p>
            <a:fld id="{EEDDDC44-B1AA-41D4-8848-99580DBAF75D}" type="slidenum">
              <a:rPr lang="es-ES" smtClean="0"/>
              <a:t>‹Nº›</a:t>
            </a:fld>
            <a:endParaRPr lang="es-ES"/>
          </a:p>
        </p:txBody>
      </p:sp>
    </p:spTree>
    <p:extLst>
      <p:ext uri="{BB962C8B-B14F-4D97-AF65-F5344CB8AC3E}">
        <p14:creationId xmlns:p14="http://schemas.microsoft.com/office/powerpoint/2010/main" val="318776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4EB5A48-0D38-4462-962E-623F26EFE504}" type="datetimeFigureOut">
              <a:rPr lang="es-ES" smtClean="0"/>
              <a:t>15/01/2022</a:t>
            </a:fld>
            <a:endParaRPr lang="es-E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s-E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EDDDC44-B1AA-41D4-8848-99580DBAF75D}" type="slidenum">
              <a:rPr lang="es-ES" smtClean="0"/>
              <a:t>‹Nº›</a:t>
            </a:fld>
            <a:endParaRPr lang="es-ES"/>
          </a:p>
        </p:txBody>
      </p:sp>
    </p:spTree>
    <p:extLst>
      <p:ext uri="{BB962C8B-B14F-4D97-AF65-F5344CB8AC3E}">
        <p14:creationId xmlns:p14="http://schemas.microsoft.com/office/powerpoint/2010/main" val="1703535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CC628DD-CACD-4B5F-B46D-6B24C7989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8"/>
            <a:ext cx="12192000" cy="6864158"/>
          </a:xfrm>
          <a:prstGeom prst="rect">
            <a:avLst/>
          </a:prstGeom>
        </p:spPr>
      </p:pic>
      <p:sp>
        <p:nvSpPr>
          <p:cNvPr id="2" name="Título 1">
            <a:extLst>
              <a:ext uri="{FF2B5EF4-FFF2-40B4-BE49-F238E27FC236}">
                <a16:creationId xmlns:a16="http://schemas.microsoft.com/office/drawing/2014/main" id="{29CA807A-F207-4BBC-864E-625293AF5AD3}"/>
              </a:ext>
            </a:extLst>
          </p:cNvPr>
          <p:cNvSpPr>
            <a:spLocks noGrp="1"/>
          </p:cNvSpPr>
          <p:nvPr>
            <p:ph type="ctrTitle"/>
          </p:nvPr>
        </p:nvSpPr>
        <p:spPr>
          <a:xfrm>
            <a:off x="1524000" y="612476"/>
            <a:ext cx="9144000" cy="913412"/>
          </a:xfrm>
        </p:spPr>
        <p:txBody>
          <a:bodyPr>
            <a:normAutofit/>
          </a:bodyPr>
          <a:lstStyle/>
          <a:p>
            <a:r>
              <a:rPr lang="es-ES" sz="3600" dirty="0">
                <a:latin typeface="Times New Roman" panose="02020603050405020304" pitchFamily="18" charset="0"/>
                <a:cs typeface="Times New Roman" panose="02020603050405020304" pitchFamily="18" charset="0"/>
              </a:rPr>
              <a:t>Influencia de Egipto en Grecia</a:t>
            </a:r>
          </a:p>
        </p:txBody>
      </p:sp>
      <p:sp>
        <p:nvSpPr>
          <p:cNvPr id="3" name="CuadroTexto 2">
            <a:extLst>
              <a:ext uri="{FF2B5EF4-FFF2-40B4-BE49-F238E27FC236}">
                <a16:creationId xmlns:a16="http://schemas.microsoft.com/office/drawing/2014/main" id="{0E1858E1-8859-4457-9EC0-A5116E20CB57}"/>
              </a:ext>
            </a:extLst>
          </p:cNvPr>
          <p:cNvSpPr txBox="1"/>
          <p:nvPr/>
        </p:nvSpPr>
        <p:spPr>
          <a:xfrm>
            <a:off x="7709482" y="6174297"/>
            <a:ext cx="4186106"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Rabel Holgado Jiménez – Filología Clásica</a:t>
            </a:r>
          </a:p>
        </p:txBody>
      </p:sp>
    </p:spTree>
    <p:extLst>
      <p:ext uri="{BB962C8B-B14F-4D97-AF65-F5344CB8AC3E}">
        <p14:creationId xmlns:p14="http://schemas.microsoft.com/office/powerpoint/2010/main" val="301779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C24A31-386E-403E-829F-6AFF9928698B}"/>
              </a:ext>
            </a:extLst>
          </p:cNvPr>
          <p:cNvSpPr>
            <a:spLocks noGrp="1"/>
          </p:cNvSpPr>
          <p:nvPr>
            <p:ph type="title"/>
          </p:nvPr>
        </p:nvSpPr>
        <p:spPr>
          <a:xfrm>
            <a:off x="2231136" y="997527"/>
            <a:ext cx="7729728" cy="733687"/>
          </a:xfrm>
        </p:spPr>
        <p:txBody>
          <a:bodyPr>
            <a:normAutofit fontScale="90000"/>
          </a:bodyPr>
          <a:lstStyle/>
          <a:p>
            <a:r>
              <a:rPr lang="es-ES" dirty="0">
                <a:latin typeface="Times New Roman" panose="02020603050405020304" pitchFamily="18" charset="0"/>
                <a:cs typeface="Times New Roman" panose="02020603050405020304" pitchFamily="18" charset="0"/>
              </a:rPr>
              <a:t>Egipto como origen</a:t>
            </a:r>
          </a:p>
        </p:txBody>
      </p:sp>
      <p:sp>
        <p:nvSpPr>
          <p:cNvPr id="3" name="Marcador de contenido 2">
            <a:extLst>
              <a:ext uri="{FF2B5EF4-FFF2-40B4-BE49-F238E27FC236}">
                <a16:creationId xmlns:a16="http://schemas.microsoft.com/office/drawing/2014/main" id="{36447304-9AA0-4ABA-ACDF-AB13016F9814}"/>
              </a:ext>
            </a:extLst>
          </p:cNvPr>
          <p:cNvSpPr>
            <a:spLocks noGrp="1"/>
          </p:cNvSpPr>
          <p:nvPr>
            <p:ph idx="1"/>
          </p:nvPr>
        </p:nvSpPr>
        <p:spPr>
          <a:xfrm>
            <a:off x="1413164" y="2670464"/>
            <a:ext cx="9497291" cy="3190009"/>
          </a:xfrm>
        </p:spPr>
        <p:txBody>
          <a:bodyPr>
            <a:normAutofit/>
          </a:bodyPr>
          <a:lstStyle/>
          <a:p>
            <a:pPr algn="just"/>
            <a:r>
              <a:rPr lang="es-ES" sz="1600" dirty="0">
                <a:latin typeface="Times New Roman" panose="02020603050405020304" pitchFamily="18" charset="0"/>
                <a:cs typeface="Times New Roman" panose="02020603050405020304" pitchFamily="18" charset="0"/>
              </a:rPr>
              <a:t>[…] Y el rubio Menelao, comprendiendo lo que aquél decía, les habló con estas aladas palabras: “¡Hijos amados! Ningún mortal puede competir con Zeus, cuyas moradas y posesiones son eternas; mas entre los hombres habrá quien rivalice conmigo y quien no me iguale en las riquezas que traje en mis naves, cumplido el octavo año, después de haber padecido y vagado mucho: en mis peregrinaciones fui a Chipre, a Fenicia, a Egipto, a Etiopía, a Sidonia, donde los </a:t>
            </a:r>
            <a:r>
              <a:rPr lang="es-ES" sz="1600" dirty="0" err="1">
                <a:latin typeface="Times New Roman" panose="02020603050405020304" pitchFamily="18" charset="0"/>
                <a:cs typeface="Times New Roman" panose="02020603050405020304" pitchFamily="18" charset="0"/>
              </a:rPr>
              <a:t>erembos</a:t>
            </a:r>
            <a:r>
              <a:rPr lang="es-ES" sz="1600" dirty="0">
                <a:latin typeface="Times New Roman" panose="02020603050405020304" pitchFamily="18" charset="0"/>
                <a:cs typeface="Times New Roman" panose="02020603050405020304" pitchFamily="18" charset="0"/>
              </a:rPr>
              <a:t> y a Libia, donde los corderitos echan cuernos muy pronto, y las ovejas paren tres veces en un año. […] – </a:t>
            </a:r>
            <a:r>
              <a:rPr lang="es-ES" sz="1600" i="1" dirty="0">
                <a:latin typeface="Times New Roman" panose="02020603050405020304" pitchFamily="18" charset="0"/>
                <a:cs typeface="Times New Roman" panose="02020603050405020304" pitchFamily="18" charset="0"/>
              </a:rPr>
              <a:t>La Odisea, Canto IV</a:t>
            </a:r>
          </a:p>
        </p:txBody>
      </p:sp>
    </p:spTree>
    <p:extLst>
      <p:ext uri="{BB962C8B-B14F-4D97-AF65-F5344CB8AC3E}">
        <p14:creationId xmlns:p14="http://schemas.microsoft.com/office/powerpoint/2010/main" val="106871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6BBBB-1715-4052-901C-B4A2E1EC7317}"/>
              </a:ext>
            </a:extLst>
          </p:cNvPr>
          <p:cNvSpPr>
            <a:spLocks noGrp="1"/>
          </p:cNvSpPr>
          <p:nvPr>
            <p:ph type="title"/>
          </p:nvPr>
        </p:nvSpPr>
        <p:spPr>
          <a:xfrm>
            <a:off x="2231136" y="427797"/>
            <a:ext cx="7729728" cy="822163"/>
          </a:xfrm>
        </p:spPr>
        <p:txBody>
          <a:bodyPr/>
          <a:lstStyle/>
          <a:p>
            <a:r>
              <a:rPr lang="es-ES" dirty="0">
                <a:latin typeface="Times New Roman" panose="02020603050405020304" pitchFamily="18" charset="0"/>
                <a:cs typeface="Times New Roman" panose="02020603050405020304" pitchFamily="18" charset="0"/>
              </a:rPr>
              <a:t>Egipto con Alejandro Magno</a:t>
            </a:r>
          </a:p>
        </p:txBody>
      </p:sp>
      <p:sp>
        <p:nvSpPr>
          <p:cNvPr id="3" name="Marcador de contenido 2">
            <a:extLst>
              <a:ext uri="{FF2B5EF4-FFF2-40B4-BE49-F238E27FC236}">
                <a16:creationId xmlns:a16="http://schemas.microsoft.com/office/drawing/2014/main" id="{3B7F160B-C905-487A-8A25-D9C693B0E29B}"/>
              </a:ext>
            </a:extLst>
          </p:cNvPr>
          <p:cNvSpPr>
            <a:spLocks noGrp="1"/>
          </p:cNvSpPr>
          <p:nvPr>
            <p:ph idx="1"/>
          </p:nvPr>
        </p:nvSpPr>
        <p:spPr>
          <a:xfrm>
            <a:off x="2231136" y="1543574"/>
            <a:ext cx="7729728" cy="4196453"/>
          </a:xfrm>
        </p:spPr>
        <p:txBody>
          <a:bodyPr>
            <a:normAutofit/>
          </a:bodyPr>
          <a:lstStyle/>
          <a:p>
            <a:r>
              <a:rPr lang="es-ES" sz="1600" dirty="0">
                <a:latin typeface="Times New Roman" panose="02020603050405020304" pitchFamily="18" charset="0"/>
                <a:cs typeface="Times New Roman" panose="02020603050405020304" pitchFamily="18" charset="0"/>
              </a:rPr>
              <a:t>Egipto en el Imperio Persa                                             Conquista de Alejandro Magno</a:t>
            </a:r>
          </a:p>
          <a:p>
            <a:pPr marL="0" indent="0">
              <a:buNone/>
            </a:pPr>
            <a:r>
              <a:rPr lang="es-ES" sz="1600" dirty="0">
                <a:latin typeface="Times New Roman" panose="02020603050405020304" pitchFamily="18" charset="0"/>
                <a:cs typeface="Times New Roman" panose="02020603050405020304" pitchFamily="18" charset="0"/>
              </a:rPr>
              <a:t>                                                                                             </a:t>
            </a:r>
            <a:r>
              <a:rPr lang="es-ES" sz="1400" i="1" dirty="0">
                <a:latin typeface="Times New Roman" panose="02020603050405020304" pitchFamily="18" charset="0"/>
                <a:cs typeface="Times New Roman" panose="02020603050405020304" pitchFamily="18" charset="0"/>
              </a:rPr>
              <a:t>Hijo de Amón, salvador y liberador</a:t>
            </a:r>
          </a:p>
          <a:p>
            <a:r>
              <a:rPr lang="es-ES" sz="1600" dirty="0">
                <a:latin typeface="Times New Roman" panose="02020603050405020304" pitchFamily="18" charset="0"/>
                <a:cs typeface="Times New Roman" panose="02020603050405020304" pitchFamily="18" charset="0"/>
              </a:rPr>
              <a:t>Fundación de Alejandría</a:t>
            </a:r>
          </a:p>
          <a:p>
            <a:pPr marL="0" indent="0">
              <a:buNone/>
            </a:pPr>
            <a:endParaRPr lang="es-ES" sz="1600" dirty="0">
              <a:latin typeface="Times New Roman" panose="02020603050405020304" pitchFamily="18" charset="0"/>
              <a:cs typeface="Times New Roman" panose="02020603050405020304" pitchFamily="18" charset="0"/>
            </a:endParaRPr>
          </a:p>
          <a:p>
            <a:r>
              <a:rPr lang="es-ES" sz="1600" dirty="0">
                <a:latin typeface="Times New Roman" panose="02020603050405020304" pitchFamily="18" charset="0"/>
                <a:cs typeface="Times New Roman" panose="02020603050405020304" pitchFamily="18" charset="0"/>
              </a:rPr>
              <a:t>Construcción del Faro de Alejandría</a:t>
            </a:r>
          </a:p>
          <a:p>
            <a:pPr marL="0" indent="0">
              <a:buNone/>
            </a:pPr>
            <a:endParaRPr lang="es-ES" sz="1600" dirty="0">
              <a:latin typeface="Times New Roman" panose="02020603050405020304" pitchFamily="18" charset="0"/>
              <a:cs typeface="Times New Roman" panose="02020603050405020304" pitchFamily="18" charset="0"/>
            </a:endParaRPr>
          </a:p>
          <a:p>
            <a:r>
              <a:rPr lang="es-ES" sz="1600" dirty="0">
                <a:latin typeface="Times New Roman" panose="02020603050405020304" pitchFamily="18" charset="0"/>
                <a:cs typeface="Times New Roman" panose="02020603050405020304" pitchFamily="18" charset="0"/>
              </a:rPr>
              <a:t>Ptolomeo I sucesor de Alejandro Magno</a:t>
            </a:r>
          </a:p>
          <a:p>
            <a:pPr marL="0" indent="0">
              <a:buNone/>
            </a:pPr>
            <a:endParaRPr lang="es-ES" sz="1600" dirty="0">
              <a:latin typeface="Times New Roman" panose="02020603050405020304" pitchFamily="18" charset="0"/>
              <a:cs typeface="Times New Roman" panose="02020603050405020304" pitchFamily="18" charset="0"/>
            </a:endParaRPr>
          </a:p>
          <a:p>
            <a:r>
              <a:rPr lang="es-ES" sz="1600" dirty="0">
                <a:latin typeface="Times New Roman" panose="02020603050405020304" pitchFamily="18" charset="0"/>
                <a:cs typeface="Times New Roman" panose="02020603050405020304" pitchFamily="18" charset="0"/>
              </a:rPr>
              <a:t>El Helenismo y la Biblioteca de Alejandría</a:t>
            </a:r>
          </a:p>
        </p:txBody>
      </p:sp>
      <p:pic>
        <p:nvPicPr>
          <p:cNvPr id="5" name="Imagen 4">
            <a:extLst>
              <a:ext uri="{FF2B5EF4-FFF2-40B4-BE49-F238E27FC236}">
                <a16:creationId xmlns:a16="http://schemas.microsoft.com/office/drawing/2014/main" id="{F1B1432B-6B3B-4EE1-8A8F-1D3DCAFE5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989" y="2568821"/>
            <a:ext cx="5959011" cy="4242816"/>
          </a:xfrm>
          <a:prstGeom prst="rect">
            <a:avLst/>
          </a:prstGeom>
        </p:spPr>
      </p:pic>
      <p:pic>
        <p:nvPicPr>
          <p:cNvPr id="9" name="Imagen 8">
            <a:extLst>
              <a:ext uri="{FF2B5EF4-FFF2-40B4-BE49-F238E27FC236}">
                <a16:creationId xmlns:a16="http://schemas.microsoft.com/office/drawing/2014/main" id="{2235DBD1-6B35-43DF-913F-19918A141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6" y="427797"/>
            <a:ext cx="2022944" cy="3130240"/>
          </a:xfrm>
          <a:prstGeom prst="rect">
            <a:avLst/>
          </a:prstGeom>
        </p:spPr>
      </p:pic>
      <p:sp>
        <p:nvSpPr>
          <p:cNvPr id="10" name="CuadroTexto 9">
            <a:extLst>
              <a:ext uri="{FF2B5EF4-FFF2-40B4-BE49-F238E27FC236}">
                <a16:creationId xmlns:a16="http://schemas.microsoft.com/office/drawing/2014/main" id="{8DEB4A6D-3927-4DB9-ABB3-F74175C2CCCA}"/>
              </a:ext>
            </a:extLst>
          </p:cNvPr>
          <p:cNvSpPr txBox="1"/>
          <p:nvPr/>
        </p:nvSpPr>
        <p:spPr>
          <a:xfrm>
            <a:off x="6904140" y="4051883"/>
            <a:ext cx="1065402" cy="276999"/>
          </a:xfrm>
          <a:prstGeom prst="rect">
            <a:avLst/>
          </a:prstGeom>
          <a:noFill/>
        </p:spPr>
        <p:txBody>
          <a:bodyPr wrap="square" rtlCol="0">
            <a:spAutoFit/>
          </a:bodyPr>
          <a:lstStyle/>
          <a:p>
            <a:pPr marL="171450" indent="-171450">
              <a:buFont typeface="Arial" panose="020B0604020202020204" pitchFamily="34" charset="0"/>
              <a:buChar char="•"/>
            </a:pPr>
            <a:r>
              <a:rPr lang="es-ES" sz="1200" dirty="0">
                <a:latin typeface="Times New Roman" panose="02020603050405020304" pitchFamily="18" charset="0"/>
                <a:cs typeface="Times New Roman" panose="02020603050405020304" pitchFamily="18" charset="0"/>
              </a:rPr>
              <a:t>Alejandría</a:t>
            </a:r>
          </a:p>
        </p:txBody>
      </p:sp>
      <p:sp>
        <p:nvSpPr>
          <p:cNvPr id="11" name="CuadroTexto 10">
            <a:extLst>
              <a:ext uri="{FF2B5EF4-FFF2-40B4-BE49-F238E27FC236}">
                <a16:creationId xmlns:a16="http://schemas.microsoft.com/office/drawing/2014/main" id="{59C4988C-A729-4665-B28C-C930E97A8E26}"/>
              </a:ext>
            </a:extLst>
          </p:cNvPr>
          <p:cNvSpPr txBox="1"/>
          <p:nvPr/>
        </p:nvSpPr>
        <p:spPr>
          <a:xfrm>
            <a:off x="8205816" y="4691012"/>
            <a:ext cx="1006678" cy="276999"/>
          </a:xfrm>
          <a:prstGeom prst="rect">
            <a:avLst/>
          </a:prstGeom>
          <a:noFill/>
        </p:spPr>
        <p:txBody>
          <a:bodyPr wrap="square" rtlCol="0">
            <a:spAutoFit/>
          </a:bodyPr>
          <a:lstStyle/>
          <a:p>
            <a:pPr marL="171450" indent="-171450">
              <a:buFont typeface="Arial" panose="020B0604020202020204" pitchFamily="34" charset="0"/>
              <a:buChar char="•"/>
            </a:pPr>
            <a:r>
              <a:rPr lang="es-ES" sz="1200" dirty="0" err="1">
                <a:latin typeface="Times New Roman" panose="02020603050405020304" pitchFamily="18" charset="0"/>
                <a:cs typeface="Times New Roman" panose="02020603050405020304" pitchFamily="18" charset="0"/>
              </a:rPr>
              <a:t>Náucratis</a:t>
            </a:r>
            <a:endParaRPr lang="es-ES" sz="1200" dirty="0">
              <a:latin typeface="Times New Roman" panose="02020603050405020304" pitchFamily="18" charset="0"/>
              <a:cs typeface="Times New Roman" panose="02020603050405020304" pitchFamily="18" charset="0"/>
            </a:endParaRPr>
          </a:p>
        </p:txBody>
      </p:sp>
      <p:sp>
        <p:nvSpPr>
          <p:cNvPr id="12" name="Flecha: a la derecha 11">
            <a:extLst>
              <a:ext uri="{FF2B5EF4-FFF2-40B4-BE49-F238E27FC236}">
                <a16:creationId xmlns:a16="http://schemas.microsoft.com/office/drawing/2014/main" id="{3C0D7346-5017-4F4B-9664-1392E1320FA7}"/>
              </a:ext>
            </a:extLst>
          </p:cNvPr>
          <p:cNvSpPr/>
          <p:nvPr/>
        </p:nvSpPr>
        <p:spPr>
          <a:xfrm>
            <a:off x="4815281" y="1690802"/>
            <a:ext cx="208885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curvada hacia la izquierda 13">
            <a:extLst>
              <a:ext uri="{FF2B5EF4-FFF2-40B4-BE49-F238E27FC236}">
                <a16:creationId xmlns:a16="http://schemas.microsoft.com/office/drawing/2014/main" id="{48F44686-3F96-48EE-8FFF-637AAAB55249}"/>
              </a:ext>
            </a:extLst>
          </p:cNvPr>
          <p:cNvSpPr/>
          <p:nvPr/>
        </p:nvSpPr>
        <p:spPr>
          <a:xfrm>
            <a:off x="9632127" y="1713661"/>
            <a:ext cx="221246" cy="4469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29851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AE032-0480-4BD5-920D-6ED1E62B0B41}"/>
              </a:ext>
            </a:extLst>
          </p:cNvPr>
          <p:cNvSpPr>
            <a:spLocks noGrp="1"/>
          </p:cNvSpPr>
          <p:nvPr>
            <p:ph type="title"/>
          </p:nvPr>
        </p:nvSpPr>
        <p:spPr>
          <a:xfrm>
            <a:off x="2795154" y="374074"/>
            <a:ext cx="7165709" cy="706582"/>
          </a:xfrm>
        </p:spPr>
        <p:txBody>
          <a:bodyPr>
            <a:normAutofit fontScale="90000"/>
          </a:bodyPr>
          <a:lstStyle/>
          <a:p>
            <a:r>
              <a:rPr lang="es-ES" dirty="0">
                <a:latin typeface="Times New Roman" panose="02020603050405020304" pitchFamily="18" charset="0"/>
                <a:cs typeface="Times New Roman" panose="02020603050405020304" pitchFamily="18" charset="0"/>
              </a:rPr>
              <a:t>Egipto con Alejandro Magno</a:t>
            </a:r>
          </a:p>
        </p:txBody>
      </p:sp>
      <p:sp>
        <p:nvSpPr>
          <p:cNvPr id="3" name="Marcador de contenido 2">
            <a:extLst>
              <a:ext uri="{FF2B5EF4-FFF2-40B4-BE49-F238E27FC236}">
                <a16:creationId xmlns:a16="http://schemas.microsoft.com/office/drawing/2014/main" id="{F51FC462-AF8F-4DE7-97F3-2BD4BB208C7C}"/>
              </a:ext>
            </a:extLst>
          </p:cNvPr>
          <p:cNvSpPr>
            <a:spLocks noGrp="1"/>
          </p:cNvSpPr>
          <p:nvPr>
            <p:ph idx="1"/>
          </p:nvPr>
        </p:nvSpPr>
        <p:spPr>
          <a:xfrm>
            <a:off x="966355" y="1298864"/>
            <a:ext cx="10266504" cy="4892211"/>
          </a:xfrm>
        </p:spPr>
        <p:txBody>
          <a:bodyPr>
            <a:normAutofit/>
          </a:bodyPr>
          <a:lstStyle/>
          <a:p>
            <a:pPr algn="just"/>
            <a:r>
              <a:rPr lang="es-ES" sz="1400" b="1" dirty="0">
                <a:latin typeface="Times New Roman" panose="02020603050405020304" pitchFamily="18" charset="0"/>
                <a:cs typeface="Times New Roman" panose="02020603050405020304" pitchFamily="18" charset="0"/>
              </a:rPr>
              <a:t>[1]</a:t>
            </a:r>
            <a:r>
              <a:rPr lang="es-ES" sz="1400" dirty="0">
                <a:latin typeface="Times New Roman" panose="02020603050405020304" pitchFamily="18" charset="0"/>
                <a:cs typeface="Times New Roman" panose="02020603050405020304" pitchFamily="18" charset="0"/>
              </a:rPr>
              <a:t> Alejandro se dirigió a continuación hacia Egipto, que era desde el principio el objetivo de su incursión por el sur, y llegó desde Gaza a </a:t>
            </a:r>
            <a:r>
              <a:rPr lang="es-ES" sz="1400" dirty="0" err="1">
                <a:latin typeface="Times New Roman" panose="02020603050405020304" pitchFamily="18" charset="0"/>
                <a:cs typeface="Times New Roman" panose="02020603050405020304" pitchFamily="18" charset="0"/>
              </a:rPr>
              <a:t>Pesulio</a:t>
            </a:r>
            <a:r>
              <a:rPr lang="es-ES" sz="1400" dirty="0">
                <a:latin typeface="Times New Roman" panose="02020603050405020304" pitchFamily="18" charset="0"/>
                <a:cs typeface="Times New Roman" panose="02020603050405020304" pitchFamily="18" charset="0"/>
              </a:rPr>
              <a:t>, ciudad de Egipto, al séptimo día. […] </a:t>
            </a:r>
            <a:r>
              <a:rPr lang="es-ES" sz="1400" b="1" dirty="0">
                <a:latin typeface="Times New Roman" panose="02020603050405020304" pitchFamily="18" charset="0"/>
                <a:cs typeface="Times New Roman" panose="02020603050405020304" pitchFamily="18" charset="0"/>
              </a:rPr>
              <a:t>[4] </a:t>
            </a:r>
            <a:r>
              <a:rPr lang="es-ES" sz="1400" dirty="0">
                <a:latin typeface="Times New Roman" panose="02020603050405020304" pitchFamily="18" charset="0"/>
                <a:cs typeface="Times New Roman" panose="02020603050405020304" pitchFamily="18" charset="0"/>
              </a:rPr>
              <a:t>Cruzó el río para llegar a Menfis, donde ofreció sacrificios a todos los dioses, y de modo especial a Apis, y celebró  certámenes gimnásticos y musicales, a los que concurrieron los especialistas más famosos de Grecia. […] – </a:t>
            </a:r>
            <a:r>
              <a:rPr lang="es-ES" sz="1400" i="1" dirty="0">
                <a:latin typeface="Times New Roman" panose="02020603050405020304" pitchFamily="18" charset="0"/>
                <a:cs typeface="Times New Roman" panose="02020603050405020304" pitchFamily="18" charset="0"/>
              </a:rPr>
              <a:t>Anábasis de Alejandro Magno de Flavio Arriano, Libro III: Alejandro llega a Menfis</a:t>
            </a:r>
            <a:endParaRPr lang="es-ES" sz="1400" dirty="0">
              <a:latin typeface="Times New Roman" panose="02020603050405020304" pitchFamily="18" charset="0"/>
              <a:cs typeface="Times New Roman" panose="02020603050405020304" pitchFamily="18" charset="0"/>
            </a:endParaRPr>
          </a:p>
          <a:p>
            <a:pPr algn="just"/>
            <a:endParaRPr lang="es-ES" sz="1400" i="1" dirty="0">
              <a:latin typeface="Times New Roman" panose="02020603050405020304" pitchFamily="18" charset="0"/>
              <a:cs typeface="Times New Roman" panose="02020603050405020304" pitchFamily="18" charset="0"/>
            </a:endParaRPr>
          </a:p>
          <a:p>
            <a:pPr algn="just"/>
            <a:r>
              <a:rPr lang="es-ES" sz="1400" b="1" dirty="0">
                <a:latin typeface="Times New Roman" panose="02020603050405020304" pitchFamily="18" charset="0"/>
                <a:cs typeface="Times New Roman" panose="02020603050405020304" pitchFamily="18" charset="0"/>
              </a:rPr>
              <a:t>[1]</a:t>
            </a:r>
            <a:r>
              <a:rPr lang="es-ES" sz="1400" dirty="0">
                <a:latin typeface="Times New Roman" panose="02020603050405020304" pitchFamily="18" charset="0"/>
                <a:cs typeface="Times New Roman" panose="02020603050405020304" pitchFamily="18" charset="0"/>
              </a:rPr>
              <a:t> […] Quiso el propio Alejandro señalar a los constructores los límites de por dónde habían de alzarse las obras de fortificación, pero no tenía con qué marcar la señal sobre la tierra. A uno de los maestros constructores se le ocurrió hacerlo con harina que los soldados transportaban en unos barriles, y dibujó con ella el contorno circular de la fortificación de la ciudad, precisamente por donde el rey había indicado que se hiciera. </a:t>
            </a:r>
            <a:r>
              <a:rPr lang="es-ES" sz="1400" b="1" dirty="0">
                <a:latin typeface="Times New Roman" panose="02020603050405020304" pitchFamily="18" charset="0"/>
                <a:cs typeface="Times New Roman" panose="02020603050405020304" pitchFamily="18" charset="0"/>
              </a:rPr>
              <a:t>[2]</a:t>
            </a:r>
            <a:r>
              <a:rPr lang="es-ES" sz="1400" dirty="0">
                <a:latin typeface="Times New Roman" panose="02020603050405020304" pitchFamily="18" charset="0"/>
                <a:cs typeface="Times New Roman" panose="02020603050405020304" pitchFamily="18" charset="0"/>
              </a:rPr>
              <a:t> Reflexionando sobre esto, los adivinos, especialmente </a:t>
            </a:r>
            <a:r>
              <a:rPr lang="es-ES" sz="1400" dirty="0" err="1">
                <a:latin typeface="Times New Roman" panose="02020603050405020304" pitchFamily="18" charset="0"/>
                <a:cs typeface="Times New Roman" panose="02020603050405020304" pitchFamily="18" charset="0"/>
              </a:rPr>
              <a:t>Aristandro</a:t>
            </a:r>
            <a:r>
              <a:rPr lang="es-ES" sz="1400" dirty="0">
                <a:latin typeface="Times New Roman" panose="02020603050405020304" pitchFamily="18" charset="0"/>
                <a:cs typeface="Times New Roman" panose="02020603050405020304" pitchFamily="18" charset="0"/>
              </a:rPr>
              <a:t> el </a:t>
            </a:r>
            <a:r>
              <a:rPr lang="es-ES" sz="1400" dirty="0" err="1">
                <a:latin typeface="Times New Roman" panose="02020603050405020304" pitchFamily="18" charset="0"/>
                <a:cs typeface="Times New Roman" panose="02020603050405020304" pitchFamily="18" charset="0"/>
              </a:rPr>
              <a:t>telmisio</a:t>
            </a:r>
            <a:r>
              <a:rPr lang="es-ES" sz="1400" dirty="0">
                <a:latin typeface="Times New Roman" panose="02020603050405020304" pitchFamily="18" charset="0"/>
                <a:cs typeface="Times New Roman" panose="02020603050405020304" pitchFamily="18" charset="0"/>
              </a:rPr>
              <a:t>, que ya en muchas ocasiones anteriores había interpretado a Alejandro con exactitud muchos otros augurios; vaticinaron que la nueva ciudad sería próspera por muchas razones, y en especial por su fertilidad en frutos de la tierra. – </a:t>
            </a:r>
            <a:r>
              <a:rPr lang="es-ES" sz="1400" i="1" dirty="0">
                <a:latin typeface="Times New Roman" panose="02020603050405020304" pitchFamily="18" charset="0"/>
                <a:cs typeface="Times New Roman" panose="02020603050405020304" pitchFamily="18" charset="0"/>
              </a:rPr>
              <a:t>Anábasis de Alejandro Magno de Flavio Arriano, Libro III: Fundación de Alejandría</a:t>
            </a:r>
            <a:endParaRPr lang="es-ES" sz="1400" dirty="0">
              <a:latin typeface="Times New Roman" panose="02020603050405020304" pitchFamily="18" charset="0"/>
              <a:cs typeface="Times New Roman" panose="02020603050405020304" pitchFamily="18" charset="0"/>
            </a:endParaRPr>
          </a:p>
          <a:p>
            <a:pPr algn="just"/>
            <a:endParaRPr lang="es-ES" sz="1400" i="1" dirty="0">
              <a:latin typeface="Times New Roman" panose="02020603050405020304" pitchFamily="18" charset="0"/>
              <a:cs typeface="Times New Roman" panose="02020603050405020304" pitchFamily="18" charset="0"/>
            </a:endParaRPr>
          </a:p>
          <a:p>
            <a:pPr algn="just"/>
            <a:r>
              <a:rPr lang="es-ES" sz="1400" b="1" dirty="0">
                <a:latin typeface="Times New Roman" panose="02020603050405020304" pitchFamily="18" charset="0"/>
                <a:cs typeface="Times New Roman" panose="02020603050405020304" pitchFamily="18" charset="0"/>
              </a:rPr>
              <a:t>[7]</a:t>
            </a:r>
            <a:r>
              <a:rPr lang="es-ES" sz="1400" dirty="0">
                <a:latin typeface="Times New Roman" panose="02020603050405020304" pitchFamily="18" charset="0"/>
                <a:cs typeface="Times New Roman" panose="02020603050405020304" pitchFamily="18" charset="0"/>
              </a:rPr>
              <a:t> Se dice que Alejandro dividió la administración del gobierno de Egipto entre varias personas por aconsejárselo así la propia naturaleza del lugar, y su fortificada posición, además de porque no le parecía seguro poner en manos de una sola persona el dominio de todo Egipto. A mi me parece que con el paso del tiempo los romanos aprendieron de este proceder de Alejandro respecto a Egipto, y por ello nunca enviaron como gobernador a Egipto a nadie del Senado, sino a algunos que pertenecían a la clase de los Caballeros. – </a:t>
            </a:r>
            <a:r>
              <a:rPr lang="es-ES" sz="1400" i="1" dirty="0">
                <a:latin typeface="Times New Roman" panose="02020603050405020304" pitchFamily="18" charset="0"/>
                <a:cs typeface="Times New Roman" panose="02020603050405020304" pitchFamily="18" charset="0"/>
              </a:rPr>
              <a:t>Anábasis de Alejandro Magno de Flavio Arriano, Libro III: Organización administrativa de Egipto</a:t>
            </a:r>
          </a:p>
        </p:txBody>
      </p:sp>
    </p:spTree>
    <p:extLst>
      <p:ext uri="{BB962C8B-B14F-4D97-AF65-F5344CB8AC3E}">
        <p14:creationId xmlns:p14="http://schemas.microsoft.com/office/powerpoint/2010/main" val="367816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346F8C7-F58F-48BA-A49E-375DFE5DD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338" y="1199625"/>
            <a:ext cx="2440978" cy="3378313"/>
          </a:xfrm>
          <a:prstGeom prst="rect">
            <a:avLst/>
          </a:prstGeom>
        </p:spPr>
      </p:pic>
      <p:pic>
        <p:nvPicPr>
          <p:cNvPr id="9" name="Imagen 8">
            <a:extLst>
              <a:ext uri="{FF2B5EF4-FFF2-40B4-BE49-F238E27FC236}">
                <a16:creationId xmlns:a16="http://schemas.microsoft.com/office/drawing/2014/main" id="{9D304338-35C7-4B7C-8044-C58D52D3A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1" y="3438692"/>
            <a:ext cx="3687129" cy="3452114"/>
          </a:xfrm>
          <a:prstGeom prst="rect">
            <a:avLst/>
          </a:prstGeom>
        </p:spPr>
      </p:pic>
      <p:sp>
        <p:nvSpPr>
          <p:cNvPr id="2" name="Título 1">
            <a:extLst>
              <a:ext uri="{FF2B5EF4-FFF2-40B4-BE49-F238E27FC236}">
                <a16:creationId xmlns:a16="http://schemas.microsoft.com/office/drawing/2014/main" id="{FDB0C346-5760-4FB2-A10A-3A371EF64E8D}"/>
              </a:ext>
            </a:extLst>
          </p:cNvPr>
          <p:cNvSpPr>
            <a:spLocks noGrp="1"/>
          </p:cNvSpPr>
          <p:nvPr>
            <p:ph type="title"/>
          </p:nvPr>
        </p:nvSpPr>
        <p:spPr>
          <a:xfrm>
            <a:off x="2231136" y="268406"/>
            <a:ext cx="7729728" cy="763440"/>
          </a:xfrm>
        </p:spPr>
        <p:txBody>
          <a:bodyPr/>
          <a:lstStyle/>
          <a:p>
            <a:r>
              <a:rPr lang="es-ES" dirty="0">
                <a:latin typeface="Times New Roman" panose="02020603050405020304" pitchFamily="18" charset="0"/>
                <a:cs typeface="Times New Roman" panose="02020603050405020304" pitchFamily="18" charset="0"/>
              </a:rPr>
              <a:t>Conclusiones</a:t>
            </a:r>
          </a:p>
        </p:txBody>
      </p:sp>
      <p:sp>
        <p:nvSpPr>
          <p:cNvPr id="3" name="Marcador de contenido 2">
            <a:extLst>
              <a:ext uri="{FF2B5EF4-FFF2-40B4-BE49-F238E27FC236}">
                <a16:creationId xmlns:a16="http://schemas.microsoft.com/office/drawing/2014/main" id="{BA15022A-AE58-4304-B937-2BAAEE1A63FB}"/>
              </a:ext>
            </a:extLst>
          </p:cNvPr>
          <p:cNvSpPr>
            <a:spLocks noGrp="1"/>
          </p:cNvSpPr>
          <p:nvPr>
            <p:ph idx="1"/>
          </p:nvPr>
        </p:nvSpPr>
        <p:spPr>
          <a:xfrm>
            <a:off x="2231136" y="1199626"/>
            <a:ext cx="7729728" cy="5389967"/>
          </a:xfrm>
        </p:spPr>
        <p:txBody>
          <a:bodyPr>
            <a:normAutofit/>
          </a:bodyPr>
          <a:lstStyle/>
          <a:p>
            <a:r>
              <a:rPr lang="es-ES" sz="1600" dirty="0">
                <a:latin typeface="Times New Roman" panose="02020603050405020304" pitchFamily="18" charset="0"/>
                <a:cs typeface="Times New Roman" panose="02020603050405020304" pitchFamily="18" charset="0"/>
              </a:rPr>
              <a:t>Roma                                         Grecia                                            Egipto</a:t>
            </a:r>
          </a:p>
          <a:p>
            <a:endParaRPr lang="es-ES" sz="1600" dirty="0">
              <a:latin typeface="Times New Roman" panose="02020603050405020304" pitchFamily="18" charset="0"/>
              <a:cs typeface="Times New Roman" panose="02020603050405020304" pitchFamily="18" charset="0"/>
            </a:endParaRPr>
          </a:p>
          <a:p>
            <a:r>
              <a:rPr lang="es-ES" sz="1600" dirty="0">
                <a:latin typeface="Times New Roman" panose="02020603050405020304" pitchFamily="18" charset="0"/>
                <a:cs typeface="Times New Roman" panose="02020603050405020304" pitchFamily="18" charset="0"/>
              </a:rPr>
              <a:t>El Mar Egeo y el Nilo</a:t>
            </a:r>
          </a:p>
          <a:p>
            <a:endParaRPr lang="es-ES" sz="1600" dirty="0">
              <a:latin typeface="Times New Roman" panose="02020603050405020304" pitchFamily="18" charset="0"/>
              <a:cs typeface="Times New Roman" panose="02020603050405020304" pitchFamily="18" charset="0"/>
            </a:endParaRPr>
          </a:p>
          <a:p>
            <a:r>
              <a:rPr lang="es-ES" sz="1600" dirty="0">
                <a:latin typeface="Times New Roman" panose="02020603050405020304" pitchFamily="18" charset="0"/>
                <a:cs typeface="Times New Roman" panose="02020603050405020304" pitchFamily="18" charset="0"/>
              </a:rPr>
              <a:t>Las dos Tebas y las dos Esfinges</a:t>
            </a:r>
          </a:p>
        </p:txBody>
      </p:sp>
      <p:sp>
        <p:nvSpPr>
          <p:cNvPr id="12" name="CuadroTexto 11">
            <a:extLst>
              <a:ext uri="{FF2B5EF4-FFF2-40B4-BE49-F238E27FC236}">
                <a16:creationId xmlns:a16="http://schemas.microsoft.com/office/drawing/2014/main" id="{682A6667-8A72-4261-879B-98A6F209B4CD}"/>
              </a:ext>
            </a:extLst>
          </p:cNvPr>
          <p:cNvSpPr txBox="1"/>
          <p:nvPr/>
        </p:nvSpPr>
        <p:spPr>
          <a:xfrm>
            <a:off x="9877426" y="4607217"/>
            <a:ext cx="1778801" cy="276999"/>
          </a:xfrm>
          <a:prstGeom prst="rect">
            <a:avLst/>
          </a:prstGeom>
          <a:noFill/>
        </p:spPr>
        <p:txBody>
          <a:bodyPr wrap="square" rtlCol="0">
            <a:spAutoFit/>
          </a:bodyPr>
          <a:lstStyle/>
          <a:p>
            <a:r>
              <a:rPr lang="es-ES" sz="1200" dirty="0">
                <a:latin typeface="Times New Roman" panose="02020603050405020304" pitchFamily="18" charset="0"/>
                <a:cs typeface="Times New Roman" panose="02020603050405020304" pitchFamily="18" charset="0"/>
              </a:rPr>
              <a:t>Esfinge de </a:t>
            </a:r>
            <a:r>
              <a:rPr lang="es-ES" sz="1200" dirty="0" err="1">
                <a:latin typeface="Times New Roman" panose="02020603050405020304" pitchFamily="18" charset="0"/>
                <a:cs typeface="Times New Roman" panose="02020603050405020304" pitchFamily="18" charset="0"/>
              </a:rPr>
              <a:t>Náxos</a:t>
            </a:r>
            <a:r>
              <a:rPr lang="es-ES" sz="1200" dirty="0">
                <a:latin typeface="Times New Roman" panose="02020603050405020304" pitchFamily="18" charset="0"/>
                <a:cs typeface="Times New Roman" panose="02020603050405020304" pitchFamily="18" charset="0"/>
              </a:rPr>
              <a:t>, Grecia</a:t>
            </a:r>
          </a:p>
        </p:txBody>
      </p:sp>
      <p:sp>
        <p:nvSpPr>
          <p:cNvPr id="13" name="CuadroTexto 12">
            <a:extLst>
              <a:ext uri="{FF2B5EF4-FFF2-40B4-BE49-F238E27FC236}">
                <a16:creationId xmlns:a16="http://schemas.microsoft.com/office/drawing/2014/main" id="{2FAB0D98-A1AA-4D87-94D5-7490230F7C8D}"/>
              </a:ext>
            </a:extLst>
          </p:cNvPr>
          <p:cNvSpPr txBox="1"/>
          <p:nvPr/>
        </p:nvSpPr>
        <p:spPr>
          <a:xfrm>
            <a:off x="987719" y="3161693"/>
            <a:ext cx="1686187" cy="276999"/>
          </a:xfrm>
          <a:prstGeom prst="rect">
            <a:avLst/>
          </a:prstGeom>
          <a:noFill/>
        </p:spPr>
        <p:txBody>
          <a:bodyPr wrap="square" rtlCol="0">
            <a:spAutoFit/>
          </a:bodyPr>
          <a:lstStyle/>
          <a:p>
            <a:r>
              <a:rPr lang="es-ES" sz="1200" dirty="0">
                <a:latin typeface="Times New Roman" panose="02020603050405020304" pitchFamily="18" charset="0"/>
                <a:cs typeface="Times New Roman" panose="02020603050405020304" pitchFamily="18" charset="0"/>
              </a:rPr>
              <a:t>Esfinge de Tanis, Egipto</a:t>
            </a:r>
          </a:p>
        </p:txBody>
      </p:sp>
      <p:sp>
        <p:nvSpPr>
          <p:cNvPr id="14" name="Flecha: hacia la izquierda 13">
            <a:extLst>
              <a:ext uri="{FF2B5EF4-FFF2-40B4-BE49-F238E27FC236}">
                <a16:creationId xmlns:a16="http://schemas.microsoft.com/office/drawing/2014/main" id="{2B38AF15-C014-487C-ADBC-1AA363BBC50E}"/>
              </a:ext>
            </a:extLst>
          </p:cNvPr>
          <p:cNvSpPr/>
          <p:nvPr/>
        </p:nvSpPr>
        <p:spPr>
          <a:xfrm>
            <a:off x="3150765" y="1346853"/>
            <a:ext cx="1849074" cy="60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hacia la izquierda 14">
            <a:extLst>
              <a:ext uri="{FF2B5EF4-FFF2-40B4-BE49-F238E27FC236}">
                <a16:creationId xmlns:a16="http://schemas.microsoft.com/office/drawing/2014/main" id="{17539653-D72C-466A-BD39-BD762738A88E}"/>
              </a:ext>
            </a:extLst>
          </p:cNvPr>
          <p:cNvSpPr/>
          <p:nvPr/>
        </p:nvSpPr>
        <p:spPr>
          <a:xfrm>
            <a:off x="5838738" y="1346852"/>
            <a:ext cx="1996577" cy="60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9EE31F82-73CB-4A84-8DBC-0FA3B4E649B9}"/>
              </a:ext>
            </a:extLst>
          </p:cNvPr>
          <p:cNvSpPr txBox="1"/>
          <p:nvPr/>
        </p:nvSpPr>
        <p:spPr>
          <a:xfrm>
            <a:off x="5746125" y="1934267"/>
            <a:ext cx="3800213" cy="1077218"/>
          </a:xfrm>
          <a:prstGeom prst="rect">
            <a:avLst/>
          </a:prstGeom>
          <a:noFill/>
        </p:spPr>
        <p:txBody>
          <a:bodyPr wrap="square" rtlCol="0">
            <a:spAutoFit/>
          </a:bodyPr>
          <a:lstStyle/>
          <a:p>
            <a:pPr marL="285750" indent="-285750">
              <a:buFont typeface="Arial" panose="020B0604020202020204" pitchFamily="34" charset="0"/>
              <a:buChar char="•"/>
            </a:pPr>
            <a:r>
              <a:rPr lang="es-ES" sz="1600" dirty="0">
                <a:latin typeface="Times New Roman" panose="02020603050405020304" pitchFamily="18" charset="0"/>
                <a:cs typeface="Times New Roman" panose="02020603050405020304" pitchFamily="18" charset="0"/>
              </a:rPr>
              <a:t>El verdadero legado clásico</a:t>
            </a:r>
          </a:p>
          <a:p>
            <a:endParaRPr lang="es-E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600" dirty="0">
                <a:latin typeface="Times New Roman" panose="02020603050405020304" pitchFamily="18" charset="0"/>
                <a:cs typeface="Times New Roman" panose="02020603050405020304" pitchFamily="18" charset="0"/>
              </a:rPr>
              <a:t>Las políticas </a:t>
            </a:r>
            <a:r>
              <a:rPr lang="es-ES" sz="1600" dirty="0" err="1">
                <a:latin typeface="Times New Roman" panose="02020603050405020304" pitchFamily="18" charset="0"/>
                <a:cs typeface="Times New Roman" panose="02020603050405020304" pitchFamily="18" charset="0"/>
              </a:rPr>
              <a:t>eurocentralistas</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92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92E09-8321-43A6-A84D-AA48EC5F4EC1}"/>
              </a:ext>
            </a:extLst>
          </p:cNvPr>
          <p:cNvSpPr>
            <a:spLocks noGrp="1"/>
          </p:cNvSpPr>
          <p:nvPr>
            <p:ph type="title"/>
          </p:nvPr>
        </p:nvSpPr>
        <p:spPr>
          <a:xfrm>
            <a:off x="2231136" y="320801"/>
            <a:ext cx="7729728" cy="998332"/>
          </a:xfrm>
        </p:spPr>
        <p:txBody>
          <a:bodyPr/>
          <a:lstStyle/>
          <a:p>
            <a:r>
              <a:rPr lang="es-ES" dirty="0">
                <a:latin typeface="Times New Roman" panose="02020603050405020304" pitchFamily="18" charset="0"/>
                <a:cs typeface="Times New Roman" panose="02020603050405020304" pitchFamily="18" charset="0"/>
              </a:rPr>
              <a:t>Fin</a:t>
            </a:r>
          </a:p>
        </p:txBody>
      </p:sp>
      <p:pic>
        <p:nvPicPr>
          <p:cNvPr id="5" name="Marcador de contenido 4">
            <a:extLst>
              <a:ext uri="{FF2B5EF4-FFF2-40B4-BE49-F238E27FC236}">
                <a16:creationId xmlns:a16="http://schemas.microsoft.com/office/drawing/2014/main" id="{3FB8A427-BBA8-4203-B129-F5BD4D07DB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8583" y="1526738"/>
            <a:ext cx="7513342" cy="5010461"/>
          </a:xfrm>
        </p:spPr>
      </p:pic>
      <p:sp>
        <p:nvSpPr>
          <p:cNvPr id="6" name="CuadroTexto 5">
            <a:extLst>
              <a:ext uri="{FF2B5EF4-FFF2-40B4-BE49-F238E27FC236}">
                <a16:creationId xmlns:a16="http://schemas.microsoft.com/office/drawing/2014/main" id="{81499FF1-AA2D-4172-B21A-0D5E52FDD905}"/>
              </a:ext>
            </a:extLst>
          </p:cNvPr>
          <p:cNvSpPr txBox="1"/>
          <p:nvPr/>
        </p:nvSpPr>
        <p:spPr>
          <a:xfrm>
            <a:off x="4096424" y="6503536"/>
            <a:ext cx="3749880" cy="276999"/>
          </a:xfrm>
          <a:prstGeom prst="rect">
            <a:avLst/>
          </a:prstGeom>
          <a:noFill/>
        </p:spPr>
        <p:txBody>
          <a:bodyPr wrap="square" rtlCol="0">
            <a:spAutoFit/>
          </a:bodyPr>
          <a:lstStyle/>
          <a:p>
            <a:r>
              <a:rPr lang="es-ES" sz="1200" dirty="0">
                <a:latin typeface="Times New Roman" panose="02020603050405020304" pitchFamily="18" charset="0"/>
                <a:cs typeface="Times New Roman" panose="02020603050405020304" pitchFamily="18" charset="0"/>
              </a:rPr>
              <a:t>Alegoría del río Nilo - Escuela de Alejandría, Helenismo</a:t>
            </a:r>
          </a:p>
        </p:txBody>
      </p:sp>
    </p:spTree>
    <p:extLst>
      <p:ext uri="{BB962C8B-B14F-4D97-AF65-F5344CB8AC3E}">
        <p14:creationId xmlns:p14="http://schemas.microsoft.com/office/powerpoint/2010/main" val="370404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E1999F0-F2C0-442E-AA79-5EA69FF1F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845" y="1790756"/>
            <a:ext cx="6739155" cy="4351338"/>
          </a:xfrm>
          <a:prstGeom prst="rect">
            <a:avLst/>
          </a:prstGeom>
        </p:spPr>
      </p:pic>
      <p:sp>
        <p:nvSpPr>
          <p:cNvPr id="2" name="Título 1">
            <a:extLst>
              <a:ext uri="{FF2B5EF4-FFF2-40B4-BE49-F238E27FC236}">
                <a16:creationId xmlns:a16="http://schemas.microsoft.com/office/drawing/2014/main" id="{AF53ABB9-A623-4D78-BC3A-47B5F6BF2595}"/>
              </a:ext>
            </a:extLst>
          </p:cNvPr>
          <p:cNvSpPr>
            <a:spLocks noGrp="1"/>
          </p:cNvSpPr>
          <p:nvPr>
            <p:ph type="title"/>
          </p:nvPr>
        </p:nvSpPr>
        <p:spPr>
          <a:xfrm>
            <a:off x="2231136" y="605629"/>
            <a:ext cx="7729728" cy="914442"/>
          </a:xfrm>
        </p:spPr>
        <p:txBody>
          <a:bodyPr/>
          <a:lstStyle/>
          <a:p>
            <a:pPr algn="ctr"/>
            <a:r>
              <a:rPr lang="es-ES" dirty="0">
                <a:latin typeface="Times New Roman" panose="02020603050405020304" pitchFamily="18" charset="0"/>
                <a:cs typeface="Times New Roman" panose="02020603050405020304" pitchFamily="18" charset="0"/>
              </a:rPr>
              <a:t>Índice</a:t>
            </a:r>
          </a:p>
        </p:txBody>
      </p:sp>
      <p:sp>
        <p:nvSpPr>
          <p:cNvPr id="3" name="Marcador de contenido 2">
            <a:extLst>
              <a:ext uri="{FF2B5EF4-FFF2-40B4-BE49-F238E27FC236}">
                <a16:creationId xmlns:a16="http://schemas.microsoft.com/office/drawing/2014/main" id="{4C49D896-4A6C-4AAE-9338-93D091091C4C}"/>
              </a:ext>
            </a:extLst>
          </p:cNvPr>
          <p:cNvSpPr>
            <a:spLocks noGrp="1"/>
          </p:cNvSpPr>
          <p:nvPr>
            <p:ph idx="1"/>
          </p:nvPr>
        </p:nvSpPr>
        <p:spPr>
          <a:xfrm>
            <a:off x="2231136" y="2260540"/>
            <a:ext cx="7729728" cy="3101983"/>
          </a:xfrm>
        </p:spPr>
        <p:txBody>
          <a:bodyPr>
            <a:normAutofit fontScale="92500" lnSpcReduction="20000"/>
          </a:bodyPr>
          <a:lstStyle/>
          <a:p>
            <a:r>
              <a:rPr lang="es-ES" dirty="0">
                <a:latin typeface="Times New Roman" panose="02020603050405020304" pitchFamily="18" charset="0"/>
                <a:cs typeface="Times New Roman" panose="02020603050405020304" pitchFamily="18" charset="0"/>
              </a:rPr>
              <a:t>Introducción</a:t>
            </a:r>
          </a:p>
          <a:p>
            <a:pPr marL="0" indent="0">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Mitología en común</a:t>
            </a:r>
          </a:p>
          <a:p>
            <a:pPr marL="0" indent="0">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Egipto como origen</a:t>
            </a:r>
          </a:p>
          <a:p>
            <a:pPr marL="0" indent="0">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Egipto con Alejandro Magno</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384695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E3AE2B0-72C2-49FF-AF67-B055BE565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409" y="438481"/>
            <a:ext cx="9899166" cy="6038491"/>
          </a:xfrm>
          <a:prstGeom prst="rect">
            <a:avLst/>
          </a:prstGeom>
        </p:spPr>
      </p:pic>
      <p:sp>
        <p:nvSpPr>
          <p:cNvPr id="2" name="Título 1">
            <a:extLst>
              <a:ext uri="{FF2B5EF4-FFF2-40B4-BE49-F238E27FC236}">
                <a16:creationId xmlns:a16="http://schemas.microsoft.com/office/drawing/2014/main" id="{DE73298D-FCC7-477E-B344-7E89F5521AD1}"/>
              </a:ext>
            </a:extLst>
          </p:cNvPr>
          <p:cNvSpPr>
            <a:spLocks noGrp="1"/>
          </p:cNvSpPr>
          <p:nvPr>
            <p:ph type="title"/>
          </p:nvPr>
        </p:nvSpPr>
        <p:spPr>
          <a:xfrm>
            <a:off x="773272" y="438481"/>
            <a:ext cx="4428456" cy="679492"/>
          </a:xfrm>
        </p:spPr>
        <p:txBody>
          <a:bodyPr>
            <a:normAutofit fontScale="90000"/>
          </a:bodyPr>
          <a:lstStyle/>
          <a:p>
            <a:r>
              <a:rPr lang="es-ES" dirty="0">
                <a:latin typeface="Times New Roman" panose="02020603050405020304" pitchFamily="18" charset="0"/>
                <a:cs typeface="Times New Roman" panose="02020603050405020304" pitchFamily="18" charset="0"/>
              </a:rPr>
              <a:t>Introducción</a:t>
            </a:r>
          </a:p>
        </p:txBody>
      </p:sp>
    </p:spTree>
    <p:extLst>
      <p:ext uri="{BB962C8B-B14F-4D97-AF65-F5344CB8AC3E}">
        <p14:creationId xmlns:p14="http://schemas.microsoft.com/office/powerpoint/2010/main" val="175863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941EC-8584-4BC6-96AB-4F3148987A29}"/>
              </a:ext>
            </a:extLst>
          </p:cNvPr>
          <p:cNvSpPr>
            <a:spLocks noGrp="1"/>
          </p:cNvSpPr>
          <p:nvPr>
            <p:ph type="title"/>
          </p:nvPr>
        </p:nvSpPr>
        <p:spPr>
          <a:xfrm>
            <a:off x="2945766" y="461353"/>
            <a:ext cx="6300468" cy="679550"/>
          </a:xfrm>
        </p:spPr>
        <p:txBody>
          <a:bodyPr>
            <a:normAutofit fontScale="90000"/>
          </a:bodyPr>
          <a:lstStyle/>
          <a:p>
            <a:r>
              <a:rPr lang="es-ES" dirty="0">
                <a:latin typeface="Times New Roman" panose="02020603050405020304" pitchFamily="18" charset="0"/>
                <a:cs typeface="Times New Roman" panose="02020603050405020304" pitchFamily="18" charset="0"/>
              </a:rPr>
              <a:t>Introducción</a:t>
            </a:r>
          </a:p>
        </p:txBody>
      </p:sp>
      <p:sp>
        <p:nvSpPr>
          <p:cNvPr id="3" name="Marcador de contenido 2">
            <a:extLst>
              <a:ext uri="{FF2B5EF4-FFF2-40B4-BE49-F238E27FC236}">
                <a16:creationId xmlns:a16="http://schemas.microsoft.com/office/drawing/2014/main" id="{0B7EA87F-1E4A-4E40-A364-67E9D20A2759}"/>
              </a:ext>
            </a:extLst>
          </p:cNvPr>
          <p:cNvSpPr>
            <a:spLocks noGrp="1"/>
          </p:cNvSpPr>
          <p:nvPr>
            <p:ph idx="1"/>
          </p:nvPr>
        </p:nvSpPr>
        <p:spPr>
          <a:xfrm>
            <a:off x="457200" y="1522308"/>
            <a:ext cx="11222182" cy="4874339"/>
          </a:xfrm>
        </p:spPr>
        <p:txBody>
          <a:bodyPr>
            <a:normAutofit/>
          </a:bodyPr>
          <a:lstStyle/>
          <a:p>
            <a:pPr algn="just"/>
            <a:r>
              <a:rPr lang="es-ES" sz="1400" dirty="0">
                <a:latin typeface="Times New Roman" panose="02020603050405020304" pitchFamily="18" charset="0"/>
                <a:cs typeface="Times New Roman" panose="02020603050405020304" pitchFamily="18" charset="0"/>
              </a:rPr>
              <a:t>Así, los egipcios que habitan las tierras situadas más abajo del lago Meris, y en especial lo que se denomina el Delta, si esa región sigue ganando altura en semejante progresión y continúa creciendo del mismo modo, esos egipcios, a mi juicio, al no inundarla ya el Nilo, sufrirán, en todo el tiempo venidero, lo que, en cierta ocasión, ellos dijeron que sufrirían los griegos. Resulta que, al saber que todo el territorio griego se riega con agua de lluvia no con ríos como el suyo, afirmaron que los griegos, frustrados un día en su esperanza, padecerán un hambre terrible. Esta afirmación quiere decir que, si la divinidad no quisiera enviarles lluvia, sino mantener la sequía, los griegos serían presa del hambre, ya que, efectivamente, no tienen ningún otro medio de conseguir agua como no sea por la gracia de Zeus; solo así. – </a:t>
            </a:r>
            <a:r>
              <a:rPr lang="es-ES" sz="1400" i="1" dirty="0">
                <a:latin typeface="Times New Roman" panose="02020603050405020304" pitchFamily="18" charset="0"/>
                <a:cs typeface="Times New Roman" panose="02020603050405020304" pitchFamily="18" charset="0"/>
              </a:rPr>
              <a:t>Heródoto, Libro II: pág. 292 – 293</a:t>
            </a:r>
          </a:p>
          <a:p>
            <a:endParaRPr lang="es-ES" sz="1400" dirty="0">
              <a:latin typeface="Times New Roman" panose="02020603050405020304" pitchFamily="18" charset="0"/>
              <a:cs typeface="Times New Roman" panose="02020603050405020304" pitchFamily="18" charset="0"/>
            </a:endParaRPr>
          </a:p>
          <a:p>
            <a:pPr algn="just"/>
            <a:r>
              <a:rPr lang="es-ES" sz="1400" dirty="0">
                <a:latin typeface="Times New Roman" panose="02020603050405020304" pitchFamily="18" charset="0"/>
                <a:cs typeface="Times New Roman" panose="02020603050405020304" pitchFamily="18" charset="0"/>
              </a:rPr>
              <a:t>Se purgan tres días consecutivos cada mes, tratando de mantener su salud con vomitivos y lavativas, pues creen que, a los hombres, todas las enfermedades les vienen de los alimentos que constituyen su sustento. (En realidad los egipcios son, después de los libios, los hombres más sanos de todos; pero ello, a mi juicio, se debe principalmente a su clima, ya que el paso de una estación a otra no aporta cambios climáticos, […] Consumen, además, panes que hacen de espelta, y que ellos denominan </a:t>
            </a:r>
            <a:r>
              <a:rPr lang="es-ES" sz="1400" i="1" dirty="0" err="1">
                <a:latin typeface="Times New Roman" panose="02020603050405020304" pitchFamily="18" charset="0"/>
                <a:cs typeface="Times New Roman" panose="02020603050405020304" pitchFamily="18" charset="0"/>
              </a:rPr>
              <a:t>kyllestis</a:t>
            </a:r>
            <a:r>
              <a:rPr lang="es-ES" sz="1400" dirty="0">
                <a:latin typeface="Times New Roman" panose="02020603050405020304" pitchFamily="18" charset="0"/>
                <a:cs typeface="Times New Roman" panose="02020603050405020304" pitchFamily="18" charset="0"/>
              </a:rPr>
              <a:t>, y habitualmente toman vino hecho de cebada, ya que en su territorio no tienen viñas. También comen pescado (bien secados al sol y crudos, bien adobados en salmuera) y aves […] Todas las demás especies de aves o peces con que cuentan, excepto los que consideran sagrados, se las comen, por lo general, asadas o cocidas. – </a:t>
            </a:r>
            <a:r>
              <a:rPr lang="es-ES" sz="1400" i="1" dirty="0">
                <a:latin typeface="Times New Roman" panose="02020603050405020304" pitchFamily="18" charset="0"/>
                <a:cs typeface="Times New Roman" panose="02020603050405020304" pitchFamily="18" charset="0"/>
              </a:rPr>
              <a:t>Heródoto, Libro II: pág. 366 – 367</a:t>
            </a:r>
          </a:p>
          <a:p>
            <a:pPr algn="just"/>
            <a:endParaRPr lang="es-ES" sz="1400" i="1" dirty="0">
              <a:latin typeface="Times New Roman" panose="02020603050405020304" pitchFamily="18" charset="0"/>
              <a:cs typeface="Times New Roman" panose="02020603050405020304" pitchFamily="18" charset="0"/>
            </a:endParaRPr>
          </a:p>
          <a:p>
            <a:pPr algn="just"/>
            <a:r>
              <a:rPr lang="es-ES" sz="1400" dirty="0">
                <a:latin typeface="Times New Roman" panose="02020603050405020304" pitchFamily="18" charset="0"/>
                <a:cs typeface="Times New Roman" panose="02020603050405020304" pitchFamily="18" charset="0"/>
              </a:rPr>
              <a:t>Por cierto que hay siete castas de egipcios, cuyos componentes reciben las siguientes denominaciones: casta de los sacerdotes, de los guerreros, de los boyeros, de los porquerizos, de los mercaderes, de los intérpretes y de los pilotos. Tal es el número de las castas de los egipcios y reciben sus nombres en razón de sus oficios. – </a:t>
            </a:r>
            <a:r>
              <a:rPr lang="es-ES" sz="1400" i="1" dirty="0">
                <a:latin typeface="Times New Roman" panose="02020603050405020304" pitchFamily="18" charset="0"/>
                <a:cs typeface="Times New Roman" panose="02020603050405020304" pitchFamily="18" charset="0"/>
              </a:rPr>
              <a:t>Heródoto, Libro II: pág. 459 – 460</a:t>
            </a:r>
          </a:p>
        </p:txBody>
      </p:sp>
    </p:spTree>
    <p:extLst>
      <p:ext uri="{BB962C8B-B14F-4D97-AF65-F5344CB8AC3E}">
        <p14:creationId xmlns:p14="http://schemas.microsoft.com/office/powerpoint/2010/main" val="421890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D9C63DF-5D7B-461D-83D8-24C95B700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1239"/>
            <a:ext cx="3565691" cy="4416761"/>
          </a:xfrm>
          <a:prstGeom prst="rect">
            <a:avLst/>
          </a:prstGeom>
        </p:spPr>
      </p:pic>
      <p:sp>
        <p:nvSpPr>
          <p:cNvPr id="2" name="Título 1">
            <a:extLst>
              <a:ext uri="{FF2B5EF4-FFF2-40B4-BE49-F238E27FC236}">
                <a16:creationId xmlns:a16="http://schemas.microsoft.com/office/drawing/2014/main" id="{F28EEBF8-AC13-43EF-9A38-7936D19EACF2}"/>
              </a:ext>
            </a:extLst>
          </p:cNvPr>
          <p:cNvSpPr>
            <a:spLocks noGrp="1"/>
          </p:cNvSpPr>
          <p:nvPr>
            <p:ph type="title"/>
          </p:nvPr>
        </p:nvSpPr>
        <p:spPr>
          <a:xfrm>
            <a:off x="2291425" y="352296"/>
            <a:ext cx="7609150" cy="654383"/>
          </a:xfrm>
        </p:spPr>
        <p:txBody>
          <a:bodyPr>
            <a:normAutofit fontScale="90000"/>
          </a:bodyPr>
          <a:lstStyle/>
          <a:p>
            <a:r>
              <a:rPr lang="es-ES" dirty="0">
                <a:latin typeface="Times New Roman" panose="02020603050405020304" pitchFamily="18" charset="0"/>
                <a:cs typeface="Times New Roman" panose="02020603050405020304" pitchFamily="18" charset="0"/>
              </a:rPr>
              <a:t>Mitología en Común</a:t>
            </a:r>
          </a:p>
        </p:txBody>
      </p:sp>
      <p:sp>
        <p:nvSpPr>
          <p:cNvPr id="3" name="Marcador de contenido 2">
            <a:extLst>
              <a:ext uri="{FF2B5EF4-FFF2-40B4-BE49-F238E27FC236}">
                <a16:creationId xmlns:a16="http://schemas.microsoft.com/office/drawing/2014/main" id="{11403118-33F8-4E89-A654-D38CADC3D870}"/>
              </a:ext>
            </a:extLst>
          </p:cNvPr>
          <p:cNvSpPr>
            <a:spLocks noGrp="1"/>
          </p:cNvSpPr>
          <p:nvPr>
            <p:ph idx="1"/>
          </p:nvPr>
        </p:nvSpPr>
        <p:spPr>
          <a:xfrm>
            <a:off x="2231136" y="1233182"/>
            <a:ext cx="7729728" cy="4506845"/>
          </a:xfrm>
        </p:spPr>
        <p:txBody>
          <a:bodyPr/>
          <a:lstStyle/>
          <a:p>
            <a:r>
              <a:rPr lang="es-ES" dirty="0" err="1">
                <a:latin typeface="Times New Roman" panose="02020603050405020304" pitchFamily="18" charset="0"/>
                <a:cs typeface="Times New Roman" panose="02020603050405020304" pitchFamily="18" charset="0"/>
              </a:rPr>
              <a:t>Dánao</a:t>
            </a:r>
            <a:r>
              <a:rPr lang="es-ES" dirty="0">
                <a:latin typeface="Times New Roman" panose="02020603050405020304" pitchFamily="18" charset="0"/>
                <a:cs typeface="Times New Roman" panose="02020603050405020304" pitchFamily="18" charset="0"/>
              </a:rPr>
              <a:t> y Egipto                                                             Unión de Grecia y Egipto</a:t>
            </a:r>
          </a:p>
          <a:p>
            <a:r>
              <a:rPr lang="es-ES" dirty="0">
                <a:latin typeface="Times New Roman" panose="02020603050405020304" pitchFamily="18" charset="0"/>
                <a:cs typeface="Times New Roman" panose="02020603050405020304" pitchFamily="18" charset="0"/>
              </a:rPr>
              <a:t>El mito de Tifón                                                            Huida de los dioses</a:t>
            </a:r>
          </a:p>
        </p:txBody>
      </p:sp>
      <p:pic>
        <p:nvPicPr>
          <p:cNvPr id="5" name="Imagen 4">
            <a:extLst>
              <a:ext uri="{FF2B5EF4-FFF2-40B4-BE49-F238E27FC236}">
                <a16:creationId xmlns:a16="http://schemas.microsoft.com/office/drawing/2014/main" id="{82DB0777-7BA1-4EBB-88ED-F86979CE8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790" y="2776843"/>
            <a:ext cx="1476375" cy="2847975"/>
          </a:xfrm>
          <a:prstGeom prst="rect">
            <a:avLst/>
          </a:prstGeom>
        </p:spPr>
      </p:pic>
      <p:pic>
        <p:nvPicPr>
          <p:cNvPr id="7" name="Imagen 6">
            <a:extLst>
              <a:ext uri="{FF2B5EF4-FFF2-40B4-BE49-F238E27FC236}">
                <a16:creationId xmlns:a16="http://schemas.microsoft.com/office/drawing/2014/main" id="{345AF7B0-0BAD-44B4-AA95-FE9487469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0408" y="2592243"/>
            <a:ext cx="1507382" cy="3032575"/>
          </a:xfrm>
          <a:prstGeom prst="rect">
            <a:avLst/>
          </a:prstGeom>
        </p:spPr>
      </p:pic>
      <p:sp>
        <p:nvSpPr>
          <p:cNvPr id="10" name="Flecha: a la derecha 9">
            <a:extLst>
              <a:ext uri="{FF2B5EF4-FFF2-40B4-BE49-F238E27FC236}">
                <a16:creationId xmlns:a16="http://schemas.microsoft.com/office/drawing/2014/main" id="{023E7560-90F9-45C1-92B3-4036DF70B66C}"/>
              </a:ext>
            </a:extLst>
          </p:cNvPr>
          <p:cNvSpPr/>
          <p:nvPr/>
        </p:nvSpPr>
        <p:spPr>
          <a:xfrm>
            <a:off x="4278385" y="1409350"/>
            <a:ext cx="3011648" cy="75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D3441114-8D60-4FA1-8AF1-7F6796D2F2FE}"/>
              </a:ext>
            </a:extLst>
          </p:cNvPr>
          <p:cNvSpPr/>
          <p:nvPr/>
        </p:nvSpPr>
        <p:spPr>
          <a:xfrm>
            <a:off x="4278385" y="1816216"/>
            <a:ext cx="3011648" cy="75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1838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15013-41D7-46F5-857A-7EDECACBDFE8}"/>
              </a:ext>
            </a:extLst>
          </p:cNvPr>
          <p:cNvSpPr>
            <a:spLocks noGrp="1"/>
          </p:cNvSpPr>
          <p:nvPr>
            <p:ph type="title"/>
          </p:nvPr>
        </p:nvSpPr>
        <p:spPr>
          <a:xfrm>
            <a:off x="2231136" y="226320"/>
            <a:ext cx="7729728" cy="820613"/>
          </a:xfrm>
        </p:spPr>
        <p:txBody>
          <a:bodyPr>
            <a:normAutofit/>
          </a:bodyPr>
          <a:lstStyle/>
          <a:p>
            <a:r>
              <a:rPr lang="es-ES" dirty="0">
                <a:latin typeface="Times New Roman" panose="02020603050405020304" pitchFamily="18" charset="0"/>
                <a:cs typeface="Times New Roman" panose="02020603050405020304" pitchFamily="18" charset="0"/>
              </a:rPr>
              <a:t>Mitología en Común</a:t>
            </a:r>
          </a:p>
        </p:txBody>
      </p:sp>
      <p:sp>
        <p:nvSpPr>
          <p:cNvPr id="3" name="Marcador de contenido 2">
            <a:extLst>
              <a:ext uri="{FF2B5EF4-FFF2-40B4-BE49-F238E27FC236}">
                <a16:creationId xmlns:a16="http://schemas.microsoft.com/office/drawing/2014/main" id="{D8C2D994-5DD4-45F3-8F9F-DC077B158219}"/>
              </a:ext>
            </a:extLst>
          </p:cNvPr>
          <p:cNvSpPr>
            <a:spLocks noGrp="1"/>
          </p:cNvSpPr>
          <p:nvPr>
            <p:ph idx="1"/>
          </p:nvPr>
        </p:nvSpPr>
        <p:spPr>
          <a:xfrm>
            <a:off x="2323415" y="1392113"/>
            <a:ext cx="7729728" cy="5239567"/>
          </a:xfrm>
        </p:spPr>
        <p:txBody>
          <a:bodyPr numCol="2">
            <a:normAutofit/>
          </a:bodyPr>
          <a:lstStyle/>
          <a:p>
            <a:r>
              <a:rPr lang="es-ES" sz="1400" dirty="0" err="1">
                <a:latin typeface="Times New Roman" panose="02020603050405020304" pitchFamily="18" charset="0"/>
                <a:cs typeface="Times New Roman" panose="02020603050405020304" pitchFamily="18" charset="0"/>
              </a:rPr>
              <a:t>Nut</a:t>
            </a:r>
            <a:r>
              <a:rPr lang="es-ES" sz="1400" dirty="0">
                <a:latin typeface="Times New Roman" panose="02020603050405020304" pitchFamily="18" charset="0"/>
                <a:cs typeface="Times New Roman" panose="02020603050405020304" pitchFamily="18" charset="0"/>
              </a:rPr>
              <a:t>                                      Urano</a:t>
            </a:r>
          </a:p>
          <a:p>
            <a:r>
              <a:rPr lang="es-ES" sz="1400" dirty="0" err="1">
                <a:latin typeface="Times New Roman" panose="02020603050405020304" pitchFamily="18" charset="0"/>
                <a:cs typeface="Times New Roman" panose="02020603050405020304" pitchFamily="18" charset="0"/>
              </a:rPr>
              <a:t>Keb</a:t>
            </a:r>
            <a:r>
              <a:rPr lang="es-ES" sz="1400" dirty="0">
                <a:latin typeface="Times New Roman" panose="02020603050405020304" pitchFamily="18" charset="0"/>
                <a:cs typeface="Times New Roman" panose="02020603050405020304" pitchFamily="18" charset="0"/>
              </a:rPr>
              <a:t>                                      Gea</a:t>
            </a:r>
          </a:p>
          <a:p>
            <a:r>
              <a:rPr lang="es-ES" sz="1400" dirty="0">
                <a:latin typeface="Times New Roman" panose="02020603050405020304" pitchFamily="18" charset="0"/>
                <a:cs typeface="Times New Roman" panose="02020603050405020304" pitchFamily="18" charset="0"/>
              </a:rPr>
              <a:t>Amón                                  Cronos</a:t>
            </a:r>
          </a:p>
          <a:p>
            <a:r>
              <a:rPr lang="es-ES" sz="1400" dirty="0" err="1">
                <a:latin typeface="Times New Roman" panose="02020603050405020304" pitchFamily="18" charset="0"/>
                <a:cs typeface="Times New Roman" panose="02020603050405020304" pitchFamily="18" charset="0"/>
              </a:rPr>
              <a:t>Nebet-Het</a:t>
            </a:r>
            <a:r>
              <a:rPr lang="es-ES" sz="1400" dirty="0">
                <a:latin typeface="Times New Roman" panose="02020603050405020304" pitchFamily="18" charset="0"/>
                <a:cs typeface="Times New Roman" panose="02020603050405020304" pitchFamily="18" charset="0"/>
              </a:rPr>
              <a:t> (</a:t>
            </a:r>
            <a:r>
              <a:rPr lang="es-ES" sz="1400" dirty="0" err="1">
                <a:latin typeface="Times New Roman" panose="02020603050405020304" pitchFamily="18" charset="0"/>
                <a:cs typeface="Times New Roman" panose="02020603050405020304" pitchFamily="18" charset="0"/>
              </a:rPr>
              <a:t>Neftis</a:t>
            </a:r>
            <a:r>
              <a:rPr lang="es-ES" sz="1400" dirty="0">
                <a:latin typeface="Times New Roman" panose="02020603050405020304" pitchFamily="18" charset="0"/>
                <a:cs typeface="Times New Roman" panose="02020603050405020304" pitchFamily="18" charset="0"/>
              </a:rPr>
              <a:t>)              </a:t>
            </a:r>
            <a:r>
              <a:rPr lang="es-ES" sz="1400" dirty="0" err="1">
                <a:latin typeface="Times New Roman" panose="02020603050405020304" pitchFamily="18" charset="0"/>
                <a:cs typeface="Times New Roman" panose="02020603050405020304" pitchFamily="18" charset="0"/>
              </a:rPr>
              <a:t>Nix</a:t>
            </a:r>
            <a:endParaRPr lang="es-ES" sz="1400" dirty="0">
              <a:latin typeface="Times New Roman" panose="02020603050405020304" pitchFamily="18" charset="0"/>
              <a:cs typeface="Times New Roman" panose="02020603050405020304" pitchFamily="18" charset="0"/>
            </a:endParaRPr>
          </a:p>
          <a:p>
            <a:r>
              <a:rPr lang="es-ES" sz="1400" dirty="0" err="1">
                <a:latin typeface="Times New Roman" panose="02020603050405020304" pitchFamily="18" charset="0"/>
                <a:cs typeface="Times New Roman" panose="02020603050405020304" pitchFamily="18" charset="0"/>
              </a:rPr>
              <a:t>Heqtit</a:t>
            </a:r>
            <a:r>
              <a:rPr lang="es-ES" sz="1400" dirty="0">
                <a:latin typeface="Times New Roman" panose="02020603050405020304" pitchFamily="18" charset="0"/>
                <a:cs typeface="Times New Roman" panose="02020603050405020304" pitchFamily="18" charset="0"/>
              </a:rPr>
              <a:t> (</a:t>
            </a:r>
            <a:r>
              <a:rPr lang="es-ES" sz="1400" dirty="0" err="1">
                <a:latin typeface="Times New Roman" panose="02020603050405020304" pitchFamily="18" charset="0"/>
                <a:cs typeface="Times New Roman" panose="02020603050405020304" pitchFamily="18" charset="0"/>
              </a:rPr>
              <a:t>Heket</a:t>
            </a:r>
            <a:r>
              <a:rPr lang="es-ES" sz="1400" dirty="0">
                <a:latin typeface="Times New Roman" panose="02020603050405020304" pitchFamily="18" charset="0"/>
                <a:cs typeface="Times New Roman" panose="02020603050405020304" pitchFamily="18" charset="0"/>
              </a:rPr>
              <a:t>)                     Deméter</a:t>
            </a:r>
          </a:p>
          <a:p>
            <a:r>
              <a:rPr lang="es-ES" sz="1400" dirty="0">
                <a:latin typeface="Times New Roman" panose="02020603050405020304" pitchFamily="18" charset="0"/>
                <a:cs typeface="Times New Roman" panose="02020603050405020304" pitchFamily="18" charset="0"/>
              </a:rPr>
              <a:t>Asar (Osiris)                       Deméter</a:t>
            </a:r>
          </a:p>
          <a:p>
            <a:r>
              <a:rPr lang="es-ES" sz="1400" dirty="0" err="1">
                <a:latin typeface="Times New Roman" panose="02020603050405020304" pitchFamily="18" charset="0"/>
                <a:cs typeface="Times New Roman" panose="02020603050405020304" pitchFamily="18" charset="0"/>
              </a:rPr>
              <a:t>Satet</a:t>
            </a:r>
            <a:r>
              <a:rPr lang="es-ES" sz="1400" dirty="0">
                <a:latin typeface="Times New Roman" panose="02020603050405020304" pitchFamily="18" charset="0"/>
                <a:cs typeface="Times New Roman" panose="02020603050405020304" pitchFamily="18" charset="0"/>
              </a:rPr>
              <a:t>                                    Hera</a:t>
            </a:r>
          </a:p>
          <a:p>
            <a:r>
              <a:rPr lang="es-ES" sz="1400" dirty="0">
                <a:latin typeface="Times New Roman" panose="02020603050405020304" pitchFamily="18" charset="0"/>
                <a:cs typeface="Times New Roman" panose="02020603050405020304" pitchFamily="18" charset="0"/>
              </a:rPr>
              <a:t>Mut                                     Hera</a:t>
            </a:r>
          </a:p>
          <a:p>
            <a:r>
              <a:rPr lang="es-ES" sz="1400" dirty="0" err="1">
                <a:latin typeface="Times New Roman" panose="02020603050405020304" pitchFamily="18" charset="0"/>
                <a:cs typeface="Times New Roman" panose="02020603050405020304" pitchFamily="18" charset="0"/>
              </a:rPr>
              <a:t>Sokar</a:t>
            </a:r>
            <a:r>
              <a:rPr lang="es-ES" sz="1400" dirty="0">
                <a:latin typeface="Times New Roman" panose="02020603050405020304" pitchFamily="18" charset="0"/>
                <a:cs typeface="Times New Roman" panose="02020603050405020304" pitchFamily="18" charset="0"/>
              </a:rPr>
              <a:t> (</a:t>
            </a:r>
            <a:r>
              <a:rPr lang="es-ES" sz="1400" dirty="0" err="1">
                <a:latin typeface="Times New Roman" panose="02020603050405020304" pitchFamily="18" charset="0"/>
                <a:cs typeface="Times New Roman" panose="02020603050405020304" pitchFamily="18" charset="0"/>
              </a:rPr>
              <a:t>Sokaris</a:t>
            </a:r>
            <a:r>
              <a:rPr lang="es-ES" sz="1400" dirty="0">
                <a:latin typeface="Times New Roman" panose="02020603050405020304" pitchFamily="18" charset="0"/>
                <a:cs typeface="Times New Roman" panose="02020603050405020304" pitchFamily="18" charset="0"/>
              </a:rPr>
              <a:t>)                   Hades</a:t>
            </a:r>
          </a:p>
          <a:p>
            <a:r>
              <a:rPr lang="es-ES" sz="1400" dirty="0" err="1">
                <a:latin typeface="Times New Roman" panose="02020603050405020304" pitchFamily="18" charset="0"/>
                <a:cs typeface="Times New Roman" panose="02020603050405020304" pitchFamily="18" charset="0"/>
              </a:rPr>
              <a:t>Anuket</a:t>
            </a:r>
            <a:r>
              <a:rPr lang="es-ES" sz="1400" dirty="0">
                <a:latin typeface="Times New Roman" panose="02020603050405020304" pitchFamily="18" charset="0"/>
                <a:cs typeface="Times New Roman" panose="02020603050405020304" pitchFamily="18" charset="0"/>
              </a:rPr>
              <a:t>                                Poseidón</a:t>
            </a:r>
          </a:p>
          <a:p>
            <a:r>
              <a:rPr lang="es-ES" sz="1400" dirty="0">
                <a:latin typeface="Times New Roman" panose="02020603050405020304" pitchFamily="18" charset="0"/>
                <a:cs typeface="Times New Roman" panose="02020603050405020304" pitchFamily="18" charset="0"/>
              </a:rPr>
              <a:t>Hor (Horus)                        Zeus</a:t>
            </a:r>
          </a:p>
          <a:p>
            <a:r>
              <a:rPr lang="es-ES" sz="1400" dirty="0">
                <a:latin typeface="Times New Roman" panose="02020603050405020304" pitchFamily="18" charset="0"/>
                <a:cs typeface="Times New Roman" panose="02020603050405020304" pitchFamily="18" charset="0"/>
              </a:rPr>
              <a:t>Ra                                        Helios</a:t>
            </a:r>
          </a:p>
          <a:p>
            <a:r>
              <a:rPr lang="es-ES" sz="1400" dirty="0">
                <a:latin typeface="Times New Roman" panose="02020603050405020304" pitchFamily="18" charset="0"/>
                <a:cs typeface="Times New Roman" panose="02020603050405020304" pitchFamily="18" charset="0"/>
              </a:rPr>
              <a:t>Sobek                                  Helios</a:t>
            </a:r>
          </a:p>
          <a:p>
            <a:r>
              <a:rPr lang="es-ES" sz="1400" dirty="0" err="1">
                <a:latin typeface="Times New Roman" panose="02020603050405020304" pitchFamily="18" charset="0"/>
                <a:cs typeface="Times New Roman" panose="02020603050405020304" pitchFamily="18" charset="0"/>
              </a:rPr>
              <a:t>Jonsu</a:t>
            </a:r>
            <a:r>
              <a:rPr lang="es-ES" sz="1400" dirty="0">
                <a:latin typeface="Times New Roman" panose="02020603050405020304" pitchFamily="18" charset="0"/>
                <a:cs typeface="Times New Roman" panose="02020603050405020304" pitchFamily="18" charset="0"/>
              </a:rPr>
              <a:t>                                   Selene</a:t>
            </a:r>
          </a:p>
          <a:p>
            <a:pPr marL="0" indent="0">
              <a:buNone/>
            </a:pPr>
            <a:endParaRPr lang="es-ES" sz="1400" dirty="0">
              <a:latin typeface="Times New Roman" panose="02020603050405020304" pitchFamily="18" charset="0"/>
              <a:cs typeface="Times New Roman" panose="02020603050405020304" pitchFamily="18" charset="0"/>
            </a:endParaRPr>
          </a:p>
          <a:p>
            <a:r>
              <a:rPr lang="es-ES" sz="1400" dirty="0">
                <a:latin typeface="Times New Roman" panose="02020603050405020304" pitchFamily="18" charset="0"/>
                <a:cs typeface="Times New Roman" panose="02020603050405020304" pitchFamily="18" charset="0"/>
              </a:rPr>
              <a:t>Hut-Hor (Hathor)                 Afrodita</a:t>
            </a:r>
          </a:p>
          <a:p>
            <a:r>
              <a:rPr lang="es-ES" sz="1400" dirty="0">
                <a:latin typeface="Times New Roman" panose="02020603050405020304" pitchFamily="18" charset="0"/>
                <a:cs typeface="Times New Roman" panose="02020603050405020304" pitchFamily="18" charset="0"/>
              </a:rPr>
              <a:t>Net (</a:t>
            </a:r>
            <a:r>
              <a:rPr lang="es-ES" sz="1400" dirty="0" err="1">
                <a:latin typeface="Times New Roman" panose="02020603050405020304" pitchFamily="18" charset="0"/>
                <a:cs typeface="Times New Roman" panose="02020603050405020304" pitchFamily="18" charset="0"/>
              </a:rPr>
              <a:t>Neit</a:t>
            </a:r>
            <a:r>
              <a:rPr lang="es-ES" sz="1400" dirty="0">
                <a:latin typeface="Times New Roman" panose="02020603050405020304" pitchFamily="18" charset="0"/>
                <a:cs typeface="Times New Roman" panose="02020603050405020304" pitchFamily="18" charset="0"/>
              </a:rPr>
              <a:t>)                             Atenea</a:t>
            </a:r>
          </a:p>
          <a:p>
            <a:r>
              <a:rPr lang="es-ES" sz="1400" dirty="0">
                <a:latin typeface="Times New Roman" panose="02020603050405020304" pitchFamily="18" charset="0"/>
                <a:cs typeface="Times New Roman" panose="02020603050405020304" pitchFamily="18" charset="0"/>
              </a:rPr>
              <a:t>Ptah                                       Hefesto</a:t>
            </a:r>
          </a:p>
          <a:p>
            <a:r>
              <a:rPr lang="es-ES" sz="1400" dirty="0" err="1">
                <a:latin typeface="Times New Roman" panose="02020603050405020304" pitchFamily="18" charset="0"/>
                <a:cs typeface="Times New Roman" panose="02020603050405020304" pitchFamily="18" charset="0"/>
              </a:rPr>
              <a:t>Upuaut</a:t>
            </a:r>
            <a:r>
              <a:rPr lang="es-ES" sz="1400" dirty="0">
                <a:latin typeface="Times New Roman" panose="02020603050405020304" pitchFamily="18" charset="0"/>
                <a:cs typeface="Times New Roman" panose="02020603050405020304" pitchFamily="18" charset="0"/>
              </a:rPr>
              <a:t>                                  Ares</a:t>
            </a:r>
          </a:p>
          <a:p>
            <a:r>
              <a:rPr lang="es-ES" sz="1400" dirty="0" err="1">
                <a:latin typeface="Times New Roman" panose="02020603050405020304" pitchFamily="18" charset="0"/>
                <a:cs typeface="Times New Roman" panose="02020603050405020304" pitchFamily="18" charset="0"/>
              </a:rPr>
              <a:t>Anhur</a:t>
            </a:r>
            <a:r>
              <a:rPr lang="es-ES" sz="1400" dirty="0">
                <a:latin typeface="Times New Roman" panose="02020603050405020304" pitchFamily="18" charset="0"/>
                <a:cs typeface="Times New Roman" panose="02020603050405020304" pitchFamily="18" charset="0"/>
              </a:rPr>
              <a:t>                                   Ares y Artemisa</a:t>
            </a:r>
          </a:p>
          <a:p>
            <a:r>
              <a:rPr lang="es-ES" sz="1400" dirty="0">
                <a:latin typeface="Times New Roman" panose="02020603050405020304" pitchFamily="18" charset="0"/>
                <a:cs typeface="Times New Roman" panose="02020603050405020304" pitchFamily="18" charset="0"/>
              </a:rPr>
              <a:t>Bastet                                    Artemisa</a:t>
            </a:r>
          </a:p>
          <a:p>
            <a:r>
              <a:rPr lang="es-ES" sz="1400" dirty="0" err="1">
                <a:latin typeface="Times New Roman" panose="02020603050405020304" pitchFamily="18" charset="0"/>
                <a:cs typeface="Times New Roman" panose="02020603050405020304" pitchFamily="18" charset="0"/>
              </a:rPr>
              <a:t>Iten</a:t>
            </a:r>
            <a:r>
              <a:rPr lang="es-ES" sz="1400" dirty="0">
                <a:latin typeface="Times New Roman" panose="02020603050405020304" pitchFamily="18" charset="0"/>
                <a:cs typeface="Times New Roman" panose="02020603050405020304" pitchFamily="18" charset="0"/>
              </a:rPr>
              <a:t> (Atón)                            Apolo</a:t>
            </a:r>
          </a:p>
          <a:p>
            <a:r>
              <a:rPr lang="es-ES" sz="1400" dirty="0" err="1">
                <a:latin typeface="Times New Roman" panose="02020603050405020304" pitchFamily="18" charset="0"/>
                <a:cs typeface="Times New Roman" panose="02020603050405020304" pitchFamily="18" charset="0"/>
              </a:rPr>
              <a:t>Hepu</a:t>
            </a:r>
            <a:r>
              <a:rPr lang="es-ES" sz="1400" dirty="0">
                <a:latin typeface="Times New Roman" panose="02020603050405020304" pitchFamily="18" charset="0"/>
                <a:cs typeface="Times New Roman" panose="02020603050405020304" pitchFamily="18" charset="0"/>
              </a:rPr>
              <a:t> (Apis)                          Dionisos</a:t>
            </a:r>
          </a:p>
          <a:p>
            <a:r>
              <a:rPr lang="es-ES" sz="1400" dirty="0" err="1">
                <a:latin typeface="Times New Roman" panose="02020603050405020304" pitchFamily="18" charset="0"/>
                <a:cs typeface="Times New Roman" panose="02020603050405020304" pitchFamily="18" charset="0"/>
              </a:rPr>
              <a:t>Dyehuty</a:t>
            </a:r>
            <a:r>
              <a:rPr lang="es-ES" sz="1400" dirty="0">
                <a:latin typeface="Times New Roman" panose="02020603050405020304" pitchFamily="18" charset="0"/>
                <a:cs typeface="Times New Roman" panose="02020603050405020304" pitchFamily="18" charset="0"/>
              </a:rPr>
              <a:t> (Thot)                     Hermes</a:t>
            </a:r>
          </a:p>
          <a:p>
            <a:r>
              <a:rPr lang="es-ES" sz="1400" dirty="0" err="1">
                <a:latin typeface="Times New Roman" panose="02020603050405020304" pitchFamily="18" charset="0"/>
                <a:cs typeface="Times New Roman" panose="02020603050405020304" pitchFamily="18" charset="0"/>
              </a:rPr>
              <a:t>Inpu</a:t>
            </a:r>
            <a:r>
              <a:rPr lang="es-ES" sz="1400" dirty="0">
                <a:latin typeface="Times New Roman" panose="02020603050405020304" pitchFamily="18" charset="0"/>
                <a:cs typeface="Times New Roman" panose="02020603050405020304" pitchFamily="18" charset="0"/>
              </a:rPr>
              <a:t> (Anubis)                       Tánatos</a:t>
            </a:r>
          </a:p>
          <a:p>
            <a:r>
              <a:rPr lang="es-ES" sz="1400" dirty="0" err="1">
                <a:latin typeface="Times New Roman" panose="02020603050405020304" pitchFamily="18" charset="0"/>
                <a:cs typeface="Times New Roman" panose="02020603050405020304" pitchFamily="18" charset="0"/>
              </a:rPr>
              <a:t>Ast</a:t>
            </a:r>
            <a:r>
              <a:rPr lang="es-ES" sz="1400" dirty="0">
                <a:latin typeface="Times New Roman" panose="02020603050405020304" pitchFamily="18" charset="0"/>
                <a:cs typeface="Times New Roman" panose="02020603050405020304" pitchFamily="18" charset="0"/>
              </a:rPr>
              <a:t> (Isis)                               Hécate</a:t>
            </a:r>
          </a:p>
          <a:p>
            <a:r>
              <a:rPr lang="es-ES" sz="1400" dirty="0" err="1">
                <a:latin typeface="Times New Roman" panose="02020603050405020304" pitchFamily="18" charset="0"/>
                <a:cs typeface="Times New Roman" panose="02020603050405020304" pitchFamily="18" charset="0"/>
              </a:rPr>
              <a:t>Serket</a:t>
            </a:r>
            <a:r>
              <a:rPr lang="es-ES" sz="1400" dirty="0">
                <a:latin typeface="Times New Roman" panose="02020603050405020304" pitchFamily="18" charset="0"/>
                <a:cs typeface="Times New Roman" panose="02020603050405020304" pitchFamily="18" charset="0"/>
              </a:rPr>
              <a:t>                                    Hécate</a:t>
            </a:r>
          </a:p>
          <a:p>
            <a:r>
              <a:rPr lang="es-ES" sz="1400" dirty="0">
                <a:latin typeface="Times New Roman" panose="02020603050405020304" pitchFamily="18" charset="0"/>
                <a:cs typeface="Times New Roman" panose="02020603050405020304" pitchFamily="18" charset="0"/>
              </a:rPr>
              <a:t>Min                                        Pan</a:t>
            </a:r>
          </a:p>
          <a:p>
            <a:r>
              <a:rPr lang="es-ES" sz="1400" dirty="0">
                <a:latin typeface="Times New Roman" panose="02020603050405020304" pitchFamily="18" charset="0"/>
                <a:cs typeface="Times New Roman" panose="02020603050405020304" pitchFamily="18" charset="0"/>
              </a:rPr>
              <a:t>Imhotep                                 Asclepio</a:t>
            </a:r>
          </a:p>
        </p:txBody>
      </p:sp>
      <p:pic>
        <p:nvPicPr>
          <p:cNvPr id="7" name="Imagen 6">
            <a:extLst>
              <a:ext uri="{FF2B5EF4-FFF2-40B4-BE49-F238E27FC236}">
                <a16:creationId xmlns:a16="http://schemas.microsoft.com/office/drawing/2014/main" id="{6C8F0082-92F0-4DEF-A676-2B305B60B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97" y="2918402"/>
            <a:ext cx="2099239" cy="3562709"/>
          </a:xfrm>
          <a:prstGeom prst="rect">
            <a:avLst/>
          </a:prstGeom>
        </p:spPr>
      </p:pic>
      <p:pic>
        <p:nvPicPr>
          <p:cNvPr id="9" name="Imagen 8">
            <a:extLst>
              <a:ext uri="{FF2B5EF4-FFF2-40B4-BE49-F238E27FC236}">
                <a16:creationId xmlns:a16="http://schemas.microsoft.com/office/drawing/2014/main" id="{D310EBE0-1E1C-4A09-9C16-A491D467A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376" y="2638044"/>
            <a:ext cx="1862293" cy="4123426"/>
          </a:xfrm>
          <a:prstGeom prst="rect">
            <a:avLst/>
          </a:prstGeom>
        </p:spPr>
      </p:pic>
      <p:sp>
        <p:nvSpPr>
          <p:cNvPr id="10" name="Flecha: a la derecha 9">
            <a:extLst>
              <a:ext uri="{FF2B5EF4-FFF2-40B4-BE49-F238E27FC236}">
                <a16:creationId xmlns:a16="http://schemas.microsoft.com/office/drawing/2014/main" id="{36416765-469E-4206-B4A5-415CB6B15962}"/>
              </a:ext>
            </a:extLst>
          </p:cNvPr>
          <p:cNvSpPr/>
          <p:nvPr/>
        </p:nvSpPr>
        <p:spPr>
          <a:xfrm>
            <a:off x="3179428" y="1514633"/>
            <a:ext cx="1241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EB321E02-7E66-4ECF-8932-9162C2510575}"/>
              </a:ext>
            </a:extLst>
          </p:cNvPr>
          <p:cNvSpPr/>
          <p:nvPr/>
        </p:nvSpPr>
        <p:spPr>
          <a:xfrm>
            <a:off x="3179428" y="1868202"/>
            <a:ext cx="1241570" cy="60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11F6560D-B1CF-49C1-A245-EA6972B78F23}"/>
              </a:ext>
            </a:extLst>
          </p:cNvPr>
          <p:cNvSpPr/>
          <p:nvPr/>
        </p:nvSpPr>
        <p:spPr>
          <a:xfrm>
            <a:off x="3179428" y="2201608"/>
            <a:ext cx="1241570" cy="4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7DFCEDA4-49D1-46FF-A95B-0861A098FEB7}"/>
              </a:ext>
            </a:extLst>
          </p:cNvPr>
          <p:cNvSpPr/>
          <p:nvPr/>
        </p:nvSpPr>
        <p:spPr>
          <a:xfrm>
            <a:off x="4068661" y="2558561"/>
            <a:ext cx="35233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E017F95-6A81-41C7-AFBF-B73078DA42CD}"/>
              </a:ext>
            </a:extLst>
          </p:cNvPr>
          <p:cNvSpPr/>
          <p:nvPr/>
        </p:nvSpPr>
        <p:spPr>
          <a:xfrm>
            <a:off x="3766657" y="2903741"/>
            <a:ext cx="65434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C9497B8-C69F-4445-AB82-1B3346981252}"/>
              </a:ext>
            </a:extLst>
          </p:cNvPr>
          <p:cNvSpPr/>
          <p:nvPr/>
        </p:nvSpPr>
        <p:spPr>
          <a:xfrm>
            <a:off x="3649211" y="3209209"/>
            <a:ext cx="77178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a la derecha 15">
            <a:extLst>
              <a:ext uri="{FF2B5EF4-FFF2-40B4-BE49-F238E27FC236}">
                <a16:creationId xmlns:a16="http://schemas.microsoft.com/office/drawing/2014/main" id="{DDC3F6FA-FEC7-4642-8C8D-D8B5348FD4FA}"/>
              </a:ext>
            </a:extLst>
          </p:cNvPr>
          <p:cNvSpPr/>
          <p:nvPr/>
        </p:nvSpPr>
        <p:spPr>
          <a:xfrm>
            <a:off x="3179428" y="3600108"/>
            <a:ext cx="1241570" cy="4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a la derecha 16">
            <a:extLst>
              <a:ext uri="{FF2B5EF4-FFF2-40B4-BE49-F238E27FC236}">
                <a16:creationId xmlns:a16="http://schemas.microsoft.com/office/drawing/2014/main" id="{89941103-E274-41F0-A710-1FB6DCFAE4E6}"/>
              </a:ext>
            </a:extLst>
          </p:cNvPr>
          <p:cNvSpPr/>
          <p:nvPr/>
        </p:nvSpPr>
        <p:spPr>
          <a:xfrm>
            <a:off x="3179428" y="3923310"/>
            <a:ext cx="1241570" cy="4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 la derecha 17">
            <a:extLst>
              <a:ext uri="{FF2B5EF4-FFF2-40B4-BE49-F238E27FC236}">
                <a16:creationId xmlns:a16="http://schemas.microsoft.com/office/drawing/2014/main" id="{21080D56-3608-4611-A517-90F863F577B0}"/>
              </a:ext>
            </a:extLst>
          </p:cNvPr>
          <p:cNvSpPr/>
          <p:nvPr/>
        </p:nvSpPr>
        <p:spPr>
          <a:xfrm>
            <a:off x="3858936" y="4269996"/>
            <a:ext cx="56206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a la derecha 18">
            <a:extLst>
              <a:ext uri="{FF2B5EF4-FFF2-40B4-BE49-F238E27FC236}">
                <a16:creationId xmlns:a16="http://schemas.microsoft.com/office/drawing/2014/main" id="{86EE02EA-9371-45B2-8A00-3C119C1DBBAA}"/>
              </a:ext>
            </a:extLst>
          </p:cNvPr>
          <p:cNvSpPr/>
          <p:nvPr/>
        </p:nvSpPr>
        <p:spPr>
          <a:xfrm>
            <a:off x="3322040" y="4576615"/>
            <a:ext cx="109895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 la derecha 19">
            <a:extLst>
              <a:ext uri="{FF2B5EF4-FFF2-40B4-BE49-F238E27FC236}">
                <a16:creationId xmlns:a16="http://schemas.microsoft.com/office/drawing/2014/main" id="{8EF45DAB-7BB1-4C5B-A03C-1561E11155CD}"/>
              </a:ext>
            </a:extLst>
          </p:cNvPr>
          <p:cNvSpPr/>
          <p:nvPr/>
        </p:nvSpPr>
        <p:spPr>
          <a:xfrm>
            <a:off x="3649211" y="4957894"/>
            <a:ext cx="77178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a la derecha 20">
            <a:extLst>
              <a:ext uri="{FF2B5EF4-FFF2-40B4-BE49-F238E27FC236}">
                <a16:creationId xmlns:a16="http://schemas.microsoft.com/office/drawing/2014/main" id="{23DD35F8-B321-407E-9BFE-E3CA90524126}"/>
              </a:ext>
            </a:extLst>
          </p:cNvPr>
          <p:cNvSpPr/>
          <p:nvPr/>
        </p:nvSpPr>
        <p:spPr>
          <a:xfrm>
            <a:off x="3179428" y="5303073"/>
            <a:ext cx="1241570" cy="4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a la derecha 21">
            <a:extLst>
              <a:ext uri="{FF2B5EF4-FFF2-40B4-BE49-F238E27FC236}">
                <a16:creationId xmlns:a16="http://schemas.microsoft.com/office/drawing/2014/main" id="{25E151DA-7BBD-4929-BCB1-041489A07EC8}"/>
              </a:ext>
            </a:extLst>
          </p:cNvPr>
          <p:cNvSpPr/>
          <p:nvPr/>
        </p:nvSpPr>
        <p:spPr>
          <a:xfrm>
            <a:off x="3179428" y="5613466"/>
            <a:ext cx="1241570" cy="4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a la derecha 22">
            <a:extLst>
              <a:ext uri="{FF2B5EF4-FFF2-40B4-BE49-F238E27FC236}">
                <a16:creationId xmlns:a16="http://schemas.microsoft.com/office/drawing/2014/main" id="{07E427AF-5D41-44F1-A659-3A688CA32B57}"/>
              </a:ext>
            </a:extLst>
          </p:cNvPr>
          <p:cNvSpPr/>
          <p:nvPr/>
        </p:nvSpPr>
        <p:spPr>
          <a:xfrm>
            <a:off x="3179428" y="5976654"/>
            <a:ext cx="1241570" cy="4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a la derecha 23">
            <a:extLst>
              <a:ext uri="{FF2B5EF4-FFF2-40B4-BE49-F238E27FC236}">
                <a16:creationId xmlns:a16="http://schemas.microsoft.com/office/drawing/2014/main" id="{10986358-D037-4CF8-ACB9-6B9BFAB323B1}"/>
              </a:ext>
            </a:extLst>
          </p:cNvPr>
          <p:cNvSpPr/>
          <p:nvPr/>
        </p:nvSpPr>
        <p:spPr>
          <a:xfrm>
            <a:off x="7751428" y="1514633"/>
            <a:ext cx="5788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a la derecha 24">
            <a:extLst>
              <a:ext uri="{FF2B5EF4-FFF2-40B4-BE49-F238E27FC236}">
                <a16:creationId xmlns:a16="http://schemas.microsoft.com/office/drawing/2014/main" id="{47C981EF-0320-43F6-A708-40E7A80C7AB8}"/>
              </a:ext>
            </a:extLst>
          </p:cNvPr>
          <p:cNvSpPr/>
          <p:nvPr/>
        </p:nvSpPr>
        <p:spPr>
          <a:xfrm>
            <a:off x="7273255" y="1868202"/>
            <a:ext cx="1057013" cy="60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Flecha: a la derecha 25">
            <a:extLst>
              <a:ext uri="{FF2B5EF4-FFF2-40B4-BE49-F238E27FC236}">
                <a16:creationId xmlns:a16="http://schemas.microsoft.com/office/drawing/2014/main" id="{FE87A60A-D2F1-4170-95D8-9F76800A797D}"/>
              </a:ext>
            </a:extLst>
          </p:cNvPr>
          <p:cNvSpPr/>
          <p:nvPr/>
        </p:nvSpPr>
        <p:spPr>
          <a:xfrm>
            <a:off x="7046752" y="2226159"/>
            <a:ext cx="1283516" cy="4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a la derecha 26">
            <a:extLst>
              <a:ext uri="{FF2B5EF4-FFF2-40B4-BE49-F238E27FC236}">
                <a16:creationId xmlns:a16="http://schemas.microsoft.com/office/drawing/2014/main" id="{0DF250FB-D1F9-44E9-9733-A515FE0C0E31}"/>
              </a:ext>
            </a:extLst>
          </p:cNvPr>
          <p:cNvSpPr/>
          <p:nvPr/>
        </p:nvSpPr>
        <p:spPr>
          <a:xfrm>
            <a:off x="7046752" y="2573030"/>
            <a:ext cx="1283516" cy="54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echa: a la derecha 27">
            <a:extLst>
              <a:ext uri="{FF2B5EF4-FFF2-40B4-BE49-F238E27FC236}">
                <a16:creationId xmlns:a16="http://schemas.microsoft.com/office/drawing/2014/main" id="{63380CD4-F0E2-4BCA-9B16-9720BE258B7A}"/>
              </a:ext>
            </a:extLst>
          </p:cNvPr>
          <p:cNvSpPr/>
          <p:nvPr/>
        </p:nvSpPr>
        <p:spPr>
          <a:xfrm>
            <a:off x="7046752" y="2903742"/>
            <a:ext cx="1283516" cy="60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echa: a la derecha 28">
            <a:extLst>
              <a:ext uri="{FF2B5EF4-FFF2-40B4-BE49-F238E27FC236}">
                <a16:creationId xmlns:a16="http://schemas.microsoft.com/office/drawing/2014/main" id="{DCB0F42D-D17C-4994-AC73-1BEEAB79E99C}"/>
              </a:ext>
            </a:extLst>
          </p:cNvPr>
          <p:cNvSpPr/>
          <p:nvPr/>
        </p:nvSpPr>
        <p:spPr>
          <a:xfrm>
            <a:off x="7046752" y="3194549"/>
            <a:ext cx="1283516" cy="60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Flecha: a la derecha 29">
            <a:extLst>
              <a:ext uri="{FF2B5EF4-FFF2-40B4-BE49-F238E27FC236}">
                <a16:creationId xmlns:a16="http://schemas.microsoft.com/office/drawing/2014/main" id="{EFB85A94-CC7B-4B43-9063-95B610B0759F}"/>
              </a:ext>
            </a:extLst>
          </p:cNvPr>
          <p:cNvSpPr/>
          <p:nvPr/>
        </p:nvSpPr>
        <p:spPr>
          <a:xfrm>
            <a:off x="7331978" y="3551005"/>
            <a:ext cx="998290" cy="4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Flecha: a la derecha 30">
            <a:extLst>
              <a:ext uri="{FF2B5EF4-FFF2-40B4-BE49-F238E27FC236}">
                <a16:creationId xmlns:a16="http://schemas.microsoft.com/office/drawing/2014/main" id="{4EAF1F94-3C70-4143-B39E-44D2AC9FF711}"/>
              </a:ext>
            </a:extLst>
          </p:cNvPr>
          <p:cNvSpPr/>
          <p:nvPr/>
        </p:nvSpPr>
        <p:spPr>
          <a:xfrm>
            <a:off x="7407479" y="3923310"/>
            <a:ext cx="92278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Flecha: a la derecha 31">
            <a:extLst>
              <a:ext uri="{FF2B5EF4-FFF2-40B4-BE49-F238E27FC236}">
                <a16:creationId xmlns:a16="http://schemas.microsoft.com/office/drawing/2014/main" id="{0266071E-1271-4566-B9AF-9AD04B3DEC09}"/>
              </a:ext>
            </a:extLst>
          </p:cNvPr>
          <p:cNvSpPr/>
          <p:nvPr/>
        </p:nvSpPr>
        <p:spPr>
          <a:xfrm>
            <a:off x="7633982" y="4224277"/>
            <a:ext cx="69628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Flecha: a la derecha 32">
            <a:extLst>
              <a:ext uri="{FF2B5EF4-FFF2-40B4-BE49-F238E27FC236}">
                <a16:creationId xmlns:a16="http://schemas.microsoft.com/office/drawing/2014/main" id="{A8DDBC0A-4BFB-4E02-B3FE-F260BA3E0663}"/>
              </a:ext>
            </a:extLst>
          </p:cNvPr>
          <p:cNvSpPr/>
          <p:nvPr/>
        </p:nvSpPr>
        <p:spPr>
          <a:xfrm>
            <a:off x="7533314" y="4576615"/>
            <a:ext cx="79695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Flecha: a la derecha 33">
            <a:extLst>
              <a:ext uri="{FF2B5EF4-FFF2-40B4-BE49-F238E27FC236}">
                <a16:creationId xmlns:a16="http://schemas.microsoft.com/office/drawing/2014/main" id="{F997400A-B7B7-403B-A994-D9913053D95C}"/>
              </a:ext>
            </a:extLst>
          </p:cNvPr>
          <p:cNvSpPr/>
          <p:nvPr/>
        </p:nvSpPr>
        <p:spPr>
          <a:xfrm>
            <a:off x="7155808" y="4912174"/>
            <a:ext cx="117445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Flecha: a la derecha 34">
            <a:extLst>
              <a:ext uri="{FF2B5EF4-FFF2-40B4-BE49-F238E27FC236}">
                <a16:creationId xmlns:a16="http://schemas.microsoft.com/office/drawing/2014/main" id="{3A6CC7D2-ED44-4771-8F9D-32CC76D2E009}"/>
              </a:ext>
            </a:extLst>
          </p:cNvPr>
          <p:cNvSpPr/>
          <p:nvPr/>
        </p:nvSpPr>
        <p:spPr>
          <a:xfrm>
            <a:off x="7046751" y="5253970"/>
            <a:ext cx="1283516" cy="4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Flecha: a la derecha 35">
            <a:extLst>
              <a:ext uri="{FF2B5EF4-FFF2-40B4-BE49-F238E27FC236}">
                <a16:creationId xmlns:a16="http://schemas.microsoft.com/office/drawing/2014/main" id="{F0C082A2-F483-4AB1-9C2D-F61AF888DC63}"/>
              </a:ext>
            </a:extLst>
          </p:cNvPr>
          <p:cNvSpPr/>
          <p:nvPr/>
        </p:nvSpPr>
        <p:spPr>
          <a:xfrm>
            <a:off x="7046751" y="5605847"/>
            <a:ext cx="1283516" cy="56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Flecha: a la derecha 36">
            <a:extLst>
              <a:ext uri="{FF2B5EF4-FFF2-40B4-BE49-F238E27FC236}">
                <a16:creationId xmlns:a16="http://schemas.microsoft.com/office/drawing/2014/main" id="{08C22837-A33A-46CA-A2FA-EBD1EEEF2DFD}"/>
              </a:ext>
            </a:extLst>
          </p:cNvPr>
          <p:cNvSpPr/>
          <p:nvPr/>
        </p:nvSpPr>
        <p:spPr>
          <a:xfrm>
            <a:off x="7155808" y="5976654"/>
            <a:ext cx="117445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4290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68BD55-A56C-4AA3-8981-8E899E6BD74E}"/>
              </a:ext>
            </a:extLst>
          </p:cNvPr>
          <p:cNvSpPr>
            <a:spLocks noGrp="1"/>
          </p:cNvSpPr>
          <p:nvPr>
            <p:ph type="title"/>
          </p:nvPr>
        </p:nvSpPr>
        <p:spPr>
          <a:xfrm>
            <a:off x="2231136" y="652964"/>
            <a:ext cx="7729728" cy="687463"/>
          </a:xfrm>
        </p:spPr>
        <p:txBody>
          <a:bodyPr>
            <a:normAutofit fontScale="90000"/>
          </a:bodyPr>
          <a:lstStyle/>
          <a:p>
            <a:r>
              <a:rPr lang="es-ES" dirty="0">
                <a:latin typeface="Times New Roman" panose="02020603050405020304" pitchFamily="18" charset="0"/>
                <a:cs typeface="Times New Roman" panose="02020603050405020304" pitchFamily="18" charset="0"/>
              </a:rPr>
              <a:t>Mitología en común</a:t>
            </a:r>
          </a:p>
        </p:txBody>
      </p:sp>
      <p:sp>
        <p:nvSpPr>
          <p:cNvPr id="3" name="Marcador de contenido 2">
            <a:extLst>
              <a:ext uri="{FF2B5EF4-FFF2-40B4-BE49-F238E27FC236}">
                <a16:creationId xmlns:a16="http://schemas.microsoft.com/office/drawing/2014/main" id="{15D0B170-4190-436C-8854-CBF7D36B6EF0}"/>
              </a:ext>
            </a:extLst>
          </p:cNvPr>
          <p:cNvSpPr>
            <a:spLocks noGrp="1"/>
          </p:cNvSpPr>
          <p:nvPr>
            <p:ph idx="1"/>
          </p:nvPr>
        </p:nvSpPr>
        <p:spPr>
          <a:xfrm>
            <a:off x="1238250" y="2088573"/>
            <a:ext cx="9715500" cy="3886200"/>
          </a:xfrm>
        </p:spPr>
        <p:txBody>
          <a:bodyPr>
            <a:normAutofit/>
          </a:bodyPr>
          <a:lstStyle/>
          <a:p>
            <a:pPr algn="just"/>
            <a:r>
              <a:rPr lang="es-ES" sz="1600" dirty="0">
                <a:latin typeface="Times New Roman" panose="02020603050405020304" pitchFamily="18" charset="0"/>
                <a:cs typeface="Times New Roman" panose="02020603050405020304" pitchFamily="18" charset="0"/>
              </a:rPr>
              <a:t>[…] que salido de la más honda sede de la tierra Tifón a los celestes causó miedo, y que todos dieron la espalda para la huida, hasta que, cansados, la tierra egipcia los acogió, y en siete puertos dividido el Nilo, que allí también el nacido de la tierra, Tifón, llegó, narra que los altísimos se escondieron en mentidas figuras. “Conductor de rebaño”, dijo, “se convierte Júpiter, de donde con curvados cuernos ahora se representa el libio Amón; el Delio en un cuervo está, la prole de Sémele en un macho cabrío, en una gata la hermana de Febo, la Saturnia en una nívea vaca, en un pez se esconde Venus, el </a:t>
            </a:r>
            <a:r>
              <a:rPr lang="es-ES" sz="1600" dirty="0" err="1">
                <a:latin typeface="Times New Roman" panose="02020603050405020304" pitchFamily="18" charset="0"/>
                <a:cs typeface="Times New Roman" panose="02020603050405020304" pitchFamily="18" charset="0"/>
              </a:rPr>
              <a:t>Cilenio</a:t>
            </a:r>
            <a:r>
              <a:rPr lang="es-ES" sz="1600" dirty="0">
                <a:latin typeface="Times New Roman" panose="02020603050405020304" pitchFamily="18" charset="0"/>
                <a:cs typeface="Times New Roman" panose="02020603050405020304" pitchFamily="18" charset="0"/>
              </a:rPr>
              <a:t> de un ibis en las alas”. – </a:t>
            </a:r>
            <a:r>
              <a:rPr lang="es-ES" sz="1600" i="1" dirty="0">
                <a:latin typeface="Times New Roman" panose="02020603050405020304" pitchFamily="18" charset="0"/>
                <a:cs typeface="Times New Roman" panose="02020603050405020304" pitchFamily="18" charset="0"/>
              </a:rPr>
              <a:t>Las Metamorfosis de Ovidio, Libro V: Metamorfosis de los dioses, v. </a:t>
            </a:r>
            <a:r>
              <a:rPr lang="es-ES" sz="1600" i="1">
                <a:latin typeface="Times New Roman" panose="02020603050405020304" pitchFamily="18" charset="0"/>
                <a:cs typeface="Times New Roman" panose="02020603050405020304" pitchFamily="18" charset="0"/>
              </a:rPr>
              <a:t>321 </a:t>
            </a:r>
            <a:r>
              <a:rPr lang="es-ES" sz="1600" i="1" dirty="0">
                <a:latin typeface="Times New Roman" panose="02020603050405020304" pitchFamily="18" charset="0"/>
                <a:cs typeface="Times New Roman" panose="02020603050405020304" pitchFamily="18" charset="0"/>
              </a:rPr>
              <a:t>- 331</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84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D0BE7-D173-4D76-BADF-475D3A6AE98D}"/>
              </a:ext>
            </a:extLst>
          </p:cNvPr>
          <p:cNvSpPr>
            <a:spLocks noGrp="1"/>
          </p:cNvSpPr>
          <p:nvPr>
            <p:ph type="title"/>
          </p:nvPr>
        </p:nvSpPr>
        <p:spPr>
          <a:xfrm>
            <a:off x="2231136" y="478131"/>
            <a:ext cx="7729728" cy="855719"/>
          </a:xfrm>
        </p:spPr>
        <p:txBody>
          <a:bodyPr/>
          <a:lstStyle/>
          <a:p>
            <a:r>
              <a:rPr lang="es-ES" dirty="0">
                <a:latin typeface="Times New Roman" panose="02020603050405020304" pitchFamily="18" charset="0"/>
                <a:cs typeface="Times New Roman" panose="02020603050405020304" pitchFamily="18" charset="0"/>
              </a:rPr>
              <a:t>Egipto como Origen</a:t>
            </a:r>
          </a:p>
        </p:txBody>
      </p:sp>
      <p:sp>
        <p:nvSpPr>
          <p:cNvPr id="3" name="Marcador de contenido 2">
            <a:extLst>
              <a:ext uri="{FF2B5EF4-FFF2-40B4-BE49-F238E27FC236}">
                <a16:creationId xmlns:a16="http://schemas.microsoft.com/office/drawing/2014/main" id="{2297BD9D-88E8-4B0F-92BC-255C6EE9EAFF}"/>
              </a:ext>
            </a:extLst>
          </p:cNvPr>
          <p:cNvSpPr>
            <a:spLocks noGrp="1"/>
          </p:cNvSpPr>
          <p:nvPr>
            <p:ph idx="1"/>
          </p:nvPr>
        </p:nvSpPr>
        <p:spPr>
          <a:xfrm>
            <a:off x="2231136" y="1614587"/>
            <a:ext cx="7729728" cy="4765282"/>
          </a:xfrm>
        </p:spPr>
        <p:txBody>
          <a:bodyPr>
            <a:normAutofit/>
          </a:bodyPr>
          <a:lstStyle/>
          <a:p>
            <a:r>
              <a:rPr lang="es-ES" sz="1600" dirty="0">
                <a:latin typeface="Times New Roman" panose="02020603050405020304" pitchFamily="18" charset="0"/>
                <a:cs typeface="Times New Roman" panose="02020603050405020304" pitchFamily="18" charset="0"/>
              </a:rPr>
              <a:t>Relaciones Internacionales                                                     Comercio                                                       </a:t>
            </a:r>
          </a:p>
          <a:p>
            <a:pPr marL="0" indent="0">
              <a:buNone/>
            </a:pPr>
            <a:r>
              <a:rPr lang="es-ES" sz="1600" dirty="0">
                <a:latin typeface="Times New Roman" panose="02020603050405020304" pitchFamily="18" charset="0"/>
                <a:cs typeface="Times New Roman" panose="02020603050405020304" pitchFamily="18" charset="0"/>
              </a:rPr>
              <a:t>                                                               </a:t>
            </a:r>
          </a:p>
          <a:p>
            <a:pPr marL="0" indent="0">
              <a:buNone/>
            </a:pPr>
            <a:r>
              <a:rPr lang="es-ES" sz="1600" dirty="0">
                <a:latin typeface="Times New Roman" panose="02020603050405020304" pitchFamily="18" charset="0"/>
                <a:cs typeface="Times New Roman" panose="02020603050405020304" pitchFamily="18" charset="0"/>
              </a:rPr>
              <a:t>                                                               ¿Fenicios?                    </a:t>
            </a:r>
            <a:r>
              <a:rPr lang="es-ES" sz="1600" dirty="0" err="1">
                <a:latin typeface="Times New Roman" panose="02020603050405020304" pitchFamily="18" charset="0"/>
                <a:cs typeface="Times New Roman" panose="02020603050405020304" pitchFamily="18" charset="0"/>
              </a:rPr>
              <a:t>Náucratis</a:t>
            </a:r>
            <a:endParaRPr lang="es-ES" sz="1600" dirty="0">
              <a:latin typeface="Times New Roman" panose="02020603050405020304" pitchFamily="18" charset="0"/>
              <a:cs typeface="Times New Roman" panose="02020603050405020304" pitchFamily="18" charset="0"/>
            </a:endParaRPr>
          </a:p>
          <a:p>
            <a:pPr marL="0" indent="0">
              <a:buNone/>
            </a:pPr>
            <a:endParaRPr lang="es-ES" sz="1600" dirty="0">
              <a:latin typeface="Times New Roman" panose="02020603050405020304" pitchFamily="18" charset="0"/>
              <a:cs typeface="Times New Roman" panose="02020603050405020304" pitchFamily="18" charset="0"/>
            </a:endParaRPr>
          </a:p>
          <a:p>
            <a:r>
              <a:rPr lang="es-ES" sz="1600" dirty="0">
                <a:latin typeface="Times New Roman" panose="02020603050405020304" pitchFamily="18" charset="0"/>
                <a:cs typeface="Times New Roman" panose="02020603050405020304" pitchFamily="18" charset="0"/>
              </a:rPr>
              <a:t>El arte griego con influencia egipcia</a:t>
            </a:r>
          </a:p>
        </p:txBody>
      </p:sp>
      <p:sp>
        <p:nvSpPr>
          <p:cNvPr id="4" name="Flecha: a la derecha 3">
            <a:extLst>
              <a:ext uri="{FF2B5EF4-FFF2-40B4-BE49-F238E27FC236}">
                <a16:creationId xmlns:a16="http://schemas.microsoft.com/office/drawing/2014/main" id="{0337AADA-802C-490F-85EE-DDF4872C93A4}"/>
              </a:ext>
            </a:extLst>
          </p:cNvPr>
          <p:cNvSpPr/>
          <p:nvPr/>
        </p:nvSpPr>
        <p:spPr>
          <a:xfrm>
            <a:off x="4899171" y="1770077"/>
            <a:ext cx="2424418" cy="58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rriba y abajo 5">
            <a:extLst>
              <a:ext uri="{FF2B5EF4-FFF2-40B4-BE49-F238E27FC236}">
                <a16:creationId xmlns:a16="http://schemas.microsoft.com/office/drawing/2014/main" id="{C4B5B746-F50D-4065-89DF-81ED2440E3F2}"/>
              </a:ext>
            </a:extLst>
          </p:cNvPr>
          <p:cNvSpPr/>
          <p:nvPr/>
        </p:nvSpPr>
        <p:spPr>
          <a:xfrm>
            <a:off x="5989739" y="1895912"/>
            <a:ext cx="45719" cy="5201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hacia abajo 6">
            <a:extLst>
              <a:ext uri="{FF2B5EF4-FFF2-40B4-BE49-F238E27FC236}">
                <a16:creationId xmlns:a16="http://schemas.microsoft.com/office/drawing/2014/main" id="{925037C8-D1B9-4FEC-AE1D-7C28CA5E519E}"/>
              </a:ext>
            </a:extLst>
          </p:cNvPr>
          <p:cNvSpPr/>
          <p:nvPr/>
        </p:nvSpPr>
        <p:spPr>
          <a:xfrm>
            <a:off x="7817700" y="1937856"/>
            <a:ext cx="45719" cy="478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70F0191E-0C55-427B-AFC2-EBA40C420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94" y="830808"/>
            <a:ext cx="1280801" cy="3974363"/>
          </a:xfrm>
          <a:prstGeom prst="rect">
            <a:avLst/>
          </a:prstGeom>
        </p:spPr>
      </p:pic>
      <p:pic>
        <p:nvPicPr>
          <p:cNvPr id="15" name="Imagen 14">
            <a:extLst>
              <a:ext uri="{FF2B5EF4-FFF2-40B4-BE49-F238E27FC236}">
                <a16:creationId xmlns:a16="http://schemas.microsoft.com/office/drawing/2014/main" id="{FF6AD765-FDFE-4082-B7B2-F06BA3B79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824" y="3737396"/>
            <a:ext cx="2213071" cy="2642473"/>
          </a:xfrm>
          <a:prstGeom prst="rect">
            <a:avLst/>
          </a:prstGeom>
        </p:spPr>
      </p:pic>
      <p:sp>
        <p:nvSpPr>
          <p:cNvPr id="18" name="CuadroTexto 17">
            <a:extLst>
              <a:ext uri="{FF2B5EF4-FFF2-40B4-BE49-F238E27FC236}">
                <a16:creationId xmlns:a16="http://schemas.microsoft.com/office/drawing/2014/main" id="{77602130-0564-4235-B1CB-284E1D266BDE}"/>
              </a:ext>
            </a:extLst>
          </p:cNvPr>
          <p:cNvSpPr txBox="1"/>
          <p:nvPr/>
        </p:nvSpPr>
        <p:spPr>
          <a:xfrm>
            <a:off x="206839" y="4805171"/>
            <a:ext cx="1785991" cy="461665"/>
          </a:xfrm>
          <a:prstGeom prst="rect">
            <a:avLst/>
          </a:prstGeom>
          <a:noFill/>
        </p:spPr>
        <p:txBody>
          <a:bodyPr wrap="square" rtlCol="0">
            <a:spAutoFit/>
          </a:bodyPr>
          <a:lstStyle/>
          <a:p>
            <a:pPr algn="ctr"/>
            <a:r>
              <a:rPr lang="es-ES" sz="1200" dirty="0">
                <a:latin typeface="Times New Roman" panose="02020603050405020304" pitchFamily="18" charset="0"/>
                <a:cs typeface="Times New Roman" panose="02020603050405020304" pitchFamily="18" charset="0"/>
              </a:rPr>
              <a:t>Escultura Griega Arcaica:</a:t>
            </a:r>
          </a:p>
          <a:p>
            <a:pPr algn="ctr"/>
            <a:r>
              <a:rPr lang="es-ES" sz="1200" dirty="0" err="1">
                <a:latin typeface="Times New Roman" panose="02020603050405020304" pitchFamily="18" charset="0"/>
                <a:cs typeface="Times New Roman" panose="02020603050405020304" pitchFamily="18" charset="0"/>
              </a:rPr>
              <a:t>Kuroi</a:t>
            </a:r>
            <a:endParaRPr lang="es-ES" sz="1200" dirty="0">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6EA1BE93-5209-4A71-8018-4CC19DC4F48A}"/>
              </a:ext>
            </a:extLst>
          </p:cNvPr>
          <p:cNvSpPr txBox="1"/>
          <p:nvPr/>
        </p:nvSpPr>
        <p:spPr>
          <a:xfrm>
            <a:off x="1729695" y="6371065"/>
            <a:ext cx="2873020" cy="276999"/>
          </a:xfrm>
          <a:prstGeom prst="rect">
            <a:avLst/>
          </a:prstGeom>
          <a:noFill/>
        </p:spPr>
        <p:txBody>
          <a:bodyPr wrap="square" rtlCol="0">
            <a:spAutoFit/>
          </a:bodyPr>
          <a:lstStyle/>
          <a:p>
            <a:r>
              <a:rPr lang="es-ES" sz="1200" dirty="0">
                <a:latin typeface="Times New Roman" panose="02020603050405020304" pitchFamily="18" charset="0"/>
                <a:cs typeface="Times New Roman" panose="02020603050405020304" pitchFamily="18" charset="0"/>
              </a:rPr>
              <a:t>Pintura minoica: Palacio de </a:t>
            </a:r>
            <a:r>
              <a:rPr lang="es-ES" sz="1200" dirty="0" err="1">
                <a:latin typeface="Times New Roman" panose="02020603050405020304" pitchFamily="18" charset="0"/>
                <a:cs typeface="Times New Roman" panose="02020603050405020304" pitchFamily="18" charset="0"/>
              </a:rPr>
              <a:t>Knossos</a:t>
            </a:r>
            <a:r>
              <a:rPr lang="es-ES" sz="1200" dirty="0">
                <a:latin typeface="Times New Roman" panose="02020603050405020304" pitchFamily="18" charset="0"/>
                <a:cs typeface="Times New Roman" panose="02020603050405020304" pitchFamily="18" charset="0"/>
              </a:rPr>
              <a:t>, Creta</a:t>
            </a:r>
          </a:p>
        </p:txBody>
      </p:sp>
      <p:pic>
        <p:nvPicPr>
          <p:cNvPr id="22" name="Imagen 21">
            <a:extLst>
              <a:ext uri="{FF2B5EF4-FFF2-40B4-BE49-F238E27FC236}">
                <a16:creationId xmlns:a16="http://schemas.microsoft.com/office/drawing/2014/main" id="{377DA34A-49C5-4BDF-9168-CC75C1CDD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8752" y="3728591"/>
            <a:ext cx="4257896" cy="2642474"/>
          </a:xfrm>
          <a:prstGeom prst="rect">
            <a:avLst/>
          </a:prstGeom>
        </p:spPr>
      </p:pic>
      <p:pic>
        <p:nvPicPr>
          <p:cNvPr id="24" name="Imagen 23">
            <a:extLst>
              <a:ext uri="{FF2B5EF4-FFF2-40B4-BE49-F238E27FC236}">
                <a16:creationId xmlns:a16="http://schemas.microsoft.com/office/drawing/2014/main" id="{D86B99E6-F510-4CFC-A6AE-6D4AB23FE0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6576" y="830808"/>
            <a:ext cx="1900468" cy="3974363"/>
          </a:xfrm>
          <a:prstGeom prst="rect">
            <a:avLst/>
          </a:prstGeom>
        </p:spPr>
      </p:pic>
      <p:sp>
        <p:nvSpPr>
          <p:cNvPr id="25" name="CuadroTexto 24">
            <a:extLst>
              <a:ext uri="{FF2B5EF4-FFF2-40B4-BE49-F238E27FC236}">
                <a16:creationId xmlns:a16="http://schemas.microsoft.com/office/drawing/2014/main" id="{D4BF21A5-BC99-4508-B5B3-D6F7B7B11E2C}"/>
              </a:ext>
            </a:extLst>
          </p:cNvPr>
          <p:cNvSpPr txBox="1"/>
          <p:nvPr/>
        </p:nvSpPr>
        <p:spPr>
          <a:xfrm>
            <a:off x="10166577" y="4805171"/>
            <a:ext cx="2025424" cy="466109"/>
          </a:xfrm>
          <a:prstGeom prst="rect">
            <a:avLst/>
          </a:prstGeom>
          <a:noFill/>
        </p:spPr>
        <p:txBody>
          <a:bodyPr wrap="square" rtlCol="0">
            <a:spAutoFit/>
          </a:bodyPr>
          <a:lstStyle/>
          <a:p>
            <a:pPr algn="ctr"/>
            <a:r>
              <a:rPr lang="es-ES" sz="1200" dirty="0">
                <a:latin typeface="Times New Roman" panose="02020603050405020304" pitchFamily="18" charset="0"/>
                <a:cs typeface="Times New Roman" panose="02020603050405020304" pitchFamily="18" charset="0"/>
              </a:rPr>
              <a:t>Escultura egipcia:</a:t>
            </a:r>
          </a:p>
          <a:p>
            <a:pPr algn="ctr"/>
            <a:r>
              <a:rPr lang="es-ES" sz="1200" dirty="0">
                <a:latin typeface="Times New Roman" panose="02020603050405020304" pitchFamily="18" charset="0"/>
                <a:cs typeface="Times New Roman" panose="02020603050405020304" pitchFamily="18" charset="0"/>
              </a:rPr>
              <a:t>Sacerdote de Ptah</a:t>
            </a:r>
          </a:p>
        </p:txBody>
      </p:sp>
      <p:sp>
        <p:nvSpPr>
          <p:cNvPr id="26" name="CuadroTexto 25">
            <a:extLst>
              <a:ext uri="{FF2B5EF4-FFF2-40B4-BE49-F238E27FC236}">
                <a16:creationId xmlns:a16="http://schemas.microsoft.com/office/drawing/2014/main" id="{DEDF5C34-F14D-488C-AF16-1EC7A730553F}"/>
              </a:ext>
            </a:extLst>
          </p:cNvPr>
          <p:cNvSpPr txBox="1"/>
          <p:nvPr/>
        </p:nvSpPr>
        <p:spPr>
          <a:xfrm>
            <a:off x="6183314" y="6371065"/>
            <a:ext cx="3268772" cy="276999"/>
          </a:xfrm>
          <a:prstGeom prst="rect">
            <a:avLst/>
          </a:prstGeom>
          <a:noFill/>
        </p:spPr>
        <p:txBody>
          <a:bodyPr wrap="square" rtlCol="0">
            <a:spAutoFit/>
          </a:bodyPr>
          <a:lstStyle/>
          <a:p>
            <a:r>
              <a:rPr lang="es-ES" sz="1200" dirty="0">
                <a:latin typeface="Times New Roman" panose="02020603050405020304" pitchFamily="18" charset="0"/>
                <a:cs typeface="Times New Roman" panose="02020603050405020304" pitchFamily="18" charset="0"/>
              </a:rPr>
              <a:t>Pintura egipcia: Cámara funeraria (1500 ~ 1450)</a:t>
            </a:r>
          </a:p>
        </p:txBody>
      </p:sp>
    </p:spTree>
    <p:extLst>
      <p:ext uri="{BB962C8B-B14F-4D97-AF65-F5344CB8AC3E}">
        <p14:creationId xmlns:p14="http://schemas.microsoft.com/office/powerpoint/2010/main" val="261068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4D422-F7BD-415A-B878-C3C84E5E1B5C}"/>
              </a:ext>
            </a:extLst>
          </p:cNvPr>
          <p:cNvSpPr>
            <a:spLocks noGrp="1"/>
          </p:cNvSpPr>
          <p:nvPr>
            <p:ph type="title"/>
          </p:nvPr>
        </p:nvSpPr>
        <p:spPr>
          <a:xfrm>
            <a:off x="2231136" y="369074"/>
            <a:ext cx="7729728" cy="855719"/>
          </a:xfrm>
        </p:spPr>
        <p:txBody>
          <a:bodyPr/>
          <a:lstStyle/>
          <a:p>
            <a:r>
              <a:rPr lang="es-ES" dirty="0">
                <a:latin typeface="Times New Roman" panose="02020603050405020304" pitchFamily="18" charset="0"/>
                <a:cs typeface="Times New Roman" panose="02020603050405020304" pitchFamily="18" charset="0"/>
              </a:rPr>
              <a:t>Egipto como Origen</a:t>
            </a:r>
          </a:p>
        </p:txBody>
      </p:sp>
      <p:sp>
        <p:nvSpPr>
          <p:cNvPr id="3" name="Marcador de contenido 2">
            <a:extLst>
              <a:ext uri="{FF2B5EF4-FFF2-40B4-BE49-F238E27FC236}">
                <a16:creationId xmlns:a16="http://schemas.microsoft.com/office/drawing/2014/main" id="{962EA8B3-A28E-44F6-97B6-16B3D0278F50}"/>
              </a:ext>
            </a:extLst>
          </p:cNvPr>
          <p:cNvSpPr>
            <a:spLocks noGrp="1"/>
          </p:cNvSpPr>
          <p:nvPr>
            <p:ph idx="1"/>
          </p:nvPr>
        </p:nvSpPr>
        <p:spPr>
          <a:xfrm>
            <a:off x="2231136" y="1468074"/>
            <a:ext cx="3314699" cy="5020852"/>
          </a:xfrm>
        </p:spPr>
        <p:txBody>
          <a:bodyPr>
            <a:normAutofit lnSpcReduction="10000"/>
          </a:bodyPr>
          <a:lstStyle/>
          <a:p>
            <a:pPr marL="0" indent="0" algn="ctr">
              <a:lnSpc>
                <a:spcPct val="120000"/>
              </a:lnSpc>
              <a:buNone/>
            </a:pPr>
            <a:r>
              <a:rPr lang="es-ES" sz="1200" b="1" dirty="0">
                <a:latin typeface="Times New Roman" panose="02020603050405020304" pitchFamily="18" charset="0"/>
                <a:cs typeface="Times New Roman" panose="02020603050405020304" pitchFamily="18" charset="0"/>
              </a:rPr>
              <a:t>Safo</a:t>
            </a:r>
            <a:r>
              <a:rPr lang="es-ES" sz="1200" b="1">
                <a:latin typeface="Times New Roman" panose="02020603050405020304" pitchFamily="18" charset="0"/>
                <a:cs typeface="Times New Roman" panose="02020603050405020304" pitchFamily="18" charset="0"/>
              </a:rPr>
              <a:t>, Poemas V </a:t>
            </a:r>
            <a:r>
              <a:rPr lang="es-ES" sz="1200" b="1" dirty="0">
                <a:latin typeface="Times New Roman" panose="02020603050405020304" pitchFamily="18" charset="0"/>
                <a:cs typeface="Times New Roman" panose="02020603050405020304" pitchFamily="18" charset="0"/>
              </a:rPr>
              <a:t>y XV</a:t>
            </a:r>
          </a:p>
          <a:p>
            <a:pPr marL="0" indent="0" algn="ctr">
              <a:lnSpc>
                <a:spcPct val="120000"/>
              </a:lnSpc>
              <a:buNone/>
            </a:pPr>
            <a:r>
              <a:rPr lang="es-ES" sz="1200" dirty="0">
                <a:latin typeface="Times New Roman" panose="02020603050405020304" pitchFamily="18" charset="0"/>
                <a:cs typeface="Times New Roman" panose="02020603050405020304" pitchFamily="18" charset="0"/>
              </a:rPr>
              <a:t>¡Oh, </a:t>
            </a:r>
            <a:r>
              <a:rPr lang="es-ES" sz="1200" dirty="0" err="1">
                <a:latin typeface="Times New Roman" panose="02020603050405020304" pitchFamily="18" charset="0"/>
                <a:cs typeface="Times New Roman" panose="02020603050405020304" pitchFamily="18" charset="0"/>
              </a:rPr>
              <a:t>Nereides</a:t>
            </a:r>
            <a:r>
              <a:rPr lang="es-ES" sz="1200" dirty="0">
                <a:latin typeface="Times New Roman" panose="02020603050405020304" pitchFamily="18" charset="0"/>
                <a:cs typeface="Times New Roman" panose="02020603050405020304" pitchFamily="18" charset="0"/>
              </a:rPr>
              <a:t>, a mi hermano</a:t>
            </a:r>
          </a:p>
          <a:p>
            <a:pPr marL="0" indent="0" algn="ctr">
              <a:lnSpc>
                <a:spcPct val="120000"/>
              </a:lnSpc>
              <a:buNone/>
            </a:pPr>
            <a:r>
              <a:rPr lang="es-ES" sz="1200" dirty="0">
                <a:latin typeface="Times New Roman" panose="02020603050405020304" pitchFamily="18" charset="0"/>
                <a:cs typeface="Times New Roman" panose="02020603050405020304" pitchFamily="18" charset="0"/>
              </a:rPr>
              <a:t>inmune devolvedme y que aquí llegue</a:t>
            </a:r>
          </a:p>
          <a:p>
            <a:pPr marL="0" indent="0" algn="ctr">
              <a:lnSpc>
                <a:spcPct val="120000"/>
              </a:lnSpc>
              <a:buNone/>
            </a:pPr>
            <a:r>
              <a:rPr lang="es-ES" sz="1200" dirty="0">
                <a:latin typeface="Times New Roman" panose="02020603050405020304" pitchFamily="18" charset="0"/>
                <a:cs typeface="Times New Roman" panose="02020603050405020304" pitchFamily="18" charset="0"/>
              </a:rPr>
              <a:t>y cuanto su alma quiere ver logrado</a:t>
            </a:r>
          </a:p>
          <a:p>
            <a:pPr marL="0" indent="0" algn="ctr">
              <a:lnSpc>
                <a:spcPct val="120000"/>
              </a:lnSpc>
              <a:buNone/>
            </a:pPr>
            <a:r>
              <a:rPr lang="es-ES" sz="1200" dirty="0">
                <a:latin typeface="Times New Roman" panose="02020603050405020304" pitchFamily="18" charset="0"/>
                <a:cs typeface="Times New Roman" panose="02020603050405020304" pitchFamily="18" charset="0"/>
              </a:rPr>
              <a:t>se cumpla!</a:t>
            </a:r>
          </a:p>
          <a:p>
            <a:pPr marL="0" indent="0" algn="ctr">
              <a:lnSpc>
                <a:spcPct val="120000"/>
              </a:lnSpc>
              <a:buNone/>
            </a:pPr>
            <a:endParaRPr lang="es-ES" sz="1200" dirty="0">
              <a:latin typeface="Times New Roman" panose="02020603050405020304" pitchFamily="18" charset="0"/>
              <a:cs typeface="Times New Roman" panose="02020603050405020304" pitchFamily="18" charset="0"/>
            </a:endParaRPr>
          </a:p>
          <a:p>
            <a:pPr marL="0" indent="0" algn="ctr">
              <a:lnSpc>
                <a:spcPct val="120000"/>
              </a:lnSpc>
              <a:buNone/>
            </a:pPr>
            <a:r>
              <a:rPr lang="es-ES" sz="1200" dirty="0">
                <a:latin typeface="Times New Roman" panose="02020603050405020304" pitchFamily="18" charset="0"/>
                <a:cs typeface="Times New Roman" panose="02020603050405020304" pitchFamily="18" charset="0"/>
              </a:rPr>
              <a:t>Que expíe sus pecados de antes; sea</a:t>
            </a:r>
          </a:p>
          <a:p>
            <a:pPr marL="0" indent="0" algn="ctr">
              <a:lnSpc>
                <a:spcPct val="120000"/>
              </a:lnSpc>
              <a:buNone/>
            </a:pPr>
            <a:r>
              <a:rPr lang="es-ES" sz="1200" dirty="0">
                <a:latin typeface="Times New Roman" panose="02020603050405020304" pitchFamily="18" charset="0"/>
                <a:cs typeface="Times New Roman" panose="02020603050405020304" pitchFamily="18" charset="0"/>
              </a:rPr>
              <a:t>goce de amigos y tormento</a:t>
            </a:r>
          </a:p>
          <a:p>
            <a:pPr marL="0" indent="0" algn="ctr">
              <a:lnSpc>
                <a:spcPct val="120000"/>
              </a:lnSpc>
              <a:buNone/>
            </a:pPr>
            <a:r>
              <a:rPr lang="es-ES" sz="1200" dirty="0">
                <a:latin typeface="Times New Roman" panose="02020603050405020304" pitchFamily="18" charset="0"/>
                <a:cs typeface="Times New Roman" panose="02020603050405020304" pitchFamily="18" charset="0"/>
              </a:rPr>
              <a:t>para sus enemigos, que ojalá</a:t>
            </a:r>
          </a:p>
          <a:p>
            <a:pPr marL="0" indent="0" algn="ctr">
              <a:lnSpc>
                <a:spcPct val="120000"/>
              </a:lnSpc>
              <a:buNone/>
            </a:pPr>
            <a:r>
              <a:rPr lang="es-ES" sz="1200" dirty="0">
                <a:latin typeface="Times New Roman" panose="02020603050405020304" pitchFamily="18" charset="0"/>
                <a:cs typeface="Times New Roman" panose="02020603050405020304" pitchFamily="18" charset="0"/>
              </a:rPr>
              <a:t>no los tengamos;</a:t>
            </a:r>
          </a:p>
          <a:p>
            <a:pPr marL="0" indent="0" algn="ctr">
              <a:lnSpc>
                <a:spcPct val="120000"/>
              </a:lnSpc>
              <a:buNone/>
            </a:pPr>
            <a:endParaRPr lang="es-ES" sz="1200" dirty="0">
              <a:latin typeface="Times New Roman" panose="02020603050405020304" pitchFamily="18" charset="0"/>
              <a:cs typeface="Times New Roman" panose="02020603050405020304" pitchFamily="18" charset="0"/>
            </a:endParaRPr>
          </a:p>
          <a:p>
            <a:pPr marL="0" indent="0" algn="ctr">
              <a:lnSpc>
                <a:spcPct val="120000"/>
              </a:lnSpc>
              <a:buNone/>
            </a:pPr>
            <a:r>
              <a:rPr lang="es-ES" sz="1200" dirty="0">
                <a:latin typeface="Times New Roman" panose="02020603050405020304" pitchFamily="18" charset="0"/>
                <a:cs typeface="Times New Roman" panose="02020603050405020304" pitchFamily="18" charset="0"/>
              </a:rPr>
              <a:t>Partícipe a su hermana quiera hacer</a:t>
            </a:r>
          </a:p>
          <a:p>
            <a:pPr marL="0" indent="0" algn="ctr">
              <a:lnSpc>
                <a:spcPct val="120000"/>
              </a:lnSpc>
              <a:buNone/>
            </a:pPr>
            <a:r>
              <a:rPr lang="es-ES" sz="1200" dirty="0">
                <a:latin typeface="Times New Roman" panose="02020603050405020304" pitchFamily="18" charset="0"/>
                <a:cs typeface="Times New Roman" panose="02020603050405020304" pitchFamily="18" charset="0"/>
              </a:rPr>
              <a:t>del honor y</a:t>
            </a:r>
          </a:p>
          <a:p>
            <a:pPr marL="0" indent="0" algn="ctr">
              <a:lnSpc>
                <a:spcPct val="120000"/>
              </a:lnSpc>
              <a:buNone/>
            </a:pPr>
            <a:r>
              <a:rPr lang="es-ES" sz="1200" dirty="0">
                <a:latin typeface="Times New Roman" panose="02020603050405020304" pitchFamily="18" charset="0"/>
                <a:cs typeface="Times New Roman" panose="02020603050405020304" pitchFamily="18" charset="0"/>
              </a:rPr>
              <a:t>las amargas inquietudes</a:t>
            </a:r>
          </a:p>
          <a:p>
            <a:pPr marL="0" indent="0" algn="ctr">
              <a:lnSpc>
                <a:spcPct val="120000"/>
              </a:lnSpc>
              <a:buNone/>
            </a:pPr>
            <a:r>
              <a:rPr lang="es-ES" sz="1200" dirty="0">
                <a:latin typeface="Times New Roman" panose="02020603050405020304" pitchFamily="18" charset="0"/>
                <a:cs typeface="Times New Roman" panose="02020603050405020304" pitchFamily="18" charset="0"/>
              </a:rPr>
              <a:t>que le apenaban;</a:t>
            </a:r>
          </a:p>
          <a:p>
            <a:pPr marL="0" indent="0" algn="ctr">
              <a:buNone/>
            </a:pPr>
            <a:endParaRPr lang="es-ES" sz="1400"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68D07033-83DE-4257-B102-C0A1B2B1E3E1}"/>
              </a:ext>
            </a:extLst>
          </p:cNvPr>
          <p:cNvSpPr txBox="1"/>
          <p:nvPr/>
        </p:nvSpPr>
        <p:spPr>
          <a:xfrm>
            <a:off x="5392882" y="1897590"/>
            <a:ext cx="5063836" cy="4431983"/>
          </a:xfrm>
          <a:prstGeom prst="rect">
            <a:avLst/>
          </a:prstGeom>
          <a:noFill/>
        </p:spPr>
        <p:txBody>
          <a:bodyPr wrap="square" rtlCol="0">
            <a:spAutoFit/>
          </a:bodyPr>
          <a:lstStyle/>
          <a:p>
            <a:pPr algn="ctr">
              <a:lnSpc>
                <a:spcPct val="150000"/>
              </a:lnSpc>
            </a:pPr>
            <a:r>
              <a:rPr lang="es-ES" sz="1200" dirty="0">
                <a:latin typeface="Times New Roman" panose="02020603050405020304" pitchFamily="18" charset="0"/>
                <a:cs typeface="Times New Roman" panose="02020603050405020304" pitchFamily="18" charset="0"/>
              </a:rPr>
              <a:t>Cuando escuche la habladuría</a:t>
            </a:r>
          </a:p>
          <a:p>
            <a:pPr algn="ctr">
              <a:lnSpc>
                <a:spcPct val="150000"/>
              </a:lnSpc>
            </a:pPr>
            <a:r>
              <a:rPr lang="es-ES" sz="1200" dirty="0">
                <a:latin typeface="Times New Roman" panose="02020603050405020304" pitchFamily="18" charset="0"/>
                <a:cs typeface="Times New Roman" panose="02020603050405020304" pitchFamily="18" charset="0"/>
              </a:rPr>
              <a:t>de sus conciudadanos,</a:t>
            </a:r>
          </a:p>
          <a:p>
            <a:pPr algn="ctr">
              <a:lnSpc>
                <a:spcPct val="150000"/>
              </a:lnSpc>
            </a:pPr>
            <a:r>
              <a:rPr lang="es-ES" sz="1200" dirty="0">
                <a:latin typeface="Times New Roman" panose="02020603050405020304" pitchFamily="18" charset="0"/>
                <a:cs typeface="Times New Roman" panose="02020603050405020304" pitchFamily="18" charset="0"/>
              </a:rPr>
              <a:t>como grano de mijo le parezcan</a:t>
            </a:r>
          </a:p>
          <a:p>
            <a:pPr algn="ctr">
              <a:lnSpc>
                <a:spcPct val="150000"/>
              </a:lnSpc>
            </a:pPr>
            <a:r>
              <a:rPr lang="es-ES" sz="1200" dirty="0">
                <a:latin typeface="Times New Roman" panose="02020603050405020304" pitchFamily="18" charset="0"/>
                <a:cs typeface="Times New Roman" panose="02020603050405020304" pitchFamily="18" charset="0"/>
              </a:rPr>
              <a:t>esas palabras</a:t>
            </a:r>
          </a:p>
          <a:p>
            <a:pPr algn="ctr">
              <a:lnSpc>
                <a:spcPct val="150000"/>
              </a:lnSpc>
            </a:pPr>
            <a:endParaRPr lang="es-ES" sz="1200" dirty="0">
              <a:latin typeface="Times New Roman" panose="02020603050405020304" pitchFamily="18" charset="0"/>
              <a:cs typeface="Times New Roman" panose="02020603050405020304" pitchFamily="18" charset="0"/>
            </a:endParaRPr>
          </a:p>
          <a:p>
            <a:pPr algn="ctr">
              <a:lnSpc>
                <a:spcPct val="150000"/>
              </a:lnSpc>
            </a:pPr>
            <a:r>
              <a:rPr lang="es-ES" sz="1200" dirty="0">
                <a:latin typeface="Times New Roman" panose="02020603050405020304" pitchFamily="18" charset="0"/>
                <a:cs typeface="Times New Roman" panose="02020603050405020304" pitchFamily="18" charset="0"/>
              </a:rPr>
              <a:t>¡Sedle propicias, hijas de Nereo,</a:t>
            </a:r>
          </a:p>
          <a:p>
            <a:pPr algn="ctr">
              <a:lnSpc>
                <a:spcPct val="150000"/>
              </a:lnSpc>
            </a:pPr>
            <a:r>
              <a:rPr lang="es-ES" sz="1200" dirty="0">
                <a:latin typeface="Times New Roman" panose="02020603050405020304" pitchFamily="18" charset="0"/>
                <a:cs typeface="Times New Roman" panose="02020603050405020304" pitchFamily="18" charset="0"/>
              </a:rPr>
              <a:t>y tú, </a:t>
            </a:r>
            <a:r>
              <a:rPr lang="es-ES" sz="1200" dirty="0" err="1">
                <a:latin typeface="Times New Roman" panose="02020603050405020304" pitchFamily="18" charset="0"/>
                <a:cs typeface="Times New Roman" panose="02020603050405020304" pitchFamily="18" charset="0"/>
              </a:rPr>
              <a:t>Cipris</a:t>
            </a:r>
            <a:r>
              <a:rPr lang="es-ES" sz="1200" dirty="0">
                <a:latin typeface="Times New Roman" panose="02020603050405020304" pitchFamily="18" charset="0"/>
                <a:cs typeface="Times New Roman" panose="02020603050405020304" pitchFamily="18" charset="0"/>
              </a:rPr>
              <a:t>, de tus iras</a:t>
            </a:r>
          </a:p>
          <a:p>
            <a:pPr algn="ctr">
              <a:lnSpc>
                <a:spcPct val="150000"/>
              </a:lnSpc>
            </a:pPr>
            <a:r>
              <a:rPr lang="es-ES" sz="1200" dirty="0">
                <a:latin typeface="Times New Roman" panose="02020603050405020304" pitchFamily="18" charset="0"/>
                <a:cs typeface="Times New Roman" panose="02020603050405020304" pitchFamily="18" charset="0"/>
              </a:rPr>
              <a:t>olvídate, y del mal</a:t>
            </a:r>
          </a:p>
          <a:p>
            <a:pPr algn="ctr">
              <a:lnSpc>
                <a:spcPct val="150000"/>
              </a:lnSpc>
            </a:pPr>
            <a:r>
              <a:rPr lang="es-ES" sz="1200" dirty="0">
                <a:latin typeface="Times New Roman" panose="02020603050405020304" pitchFamily="18" charset="0"/>
                <a:cs typeface="Times New Roman" panose="02020603050405020304" pitchFamily="18" charset="0"/>
              </a:rPr>
              <a:t>líbrale!</a:t>
            </a:r>
          </a:p>
          <a:p>
            <a:pPr algn="ctr">
              <a:lnSpc>
                <a:spcPct val="150000"/>
              </a:lnSpc>
            </a:pPr>
            <a:endParaRPr lang="es-ES" sz="1200" dirty="0">
              <a:latin typeface="Times New Roman" panose="02020603050405020304" pitchFamily="18" charset="0"/>
              <a:cs typeface="Times New Roman" panose="02020603050405020304" pitchFamily="18" charset="0"/>
            </a:endParaRPr>
          </a:p>
          <a:p>
            <a:pPr algn="ctr">
              <a:lnSpc>
                <a:spcPct val="150000"/>
              </a:lnSpc>
            </a:pPr>
            <a:r>
              <a:rPr lang="es-ES" sz="1200" dirty="0">
                <a:latin typeface="Times New Roman" panose="02020603050405020304" pitchFamily="18" charset="0"/>
                <a:cs typeface="Times New Roman" panose="02020603050405020304" pitchFamily="18" charset="0"/>
              </a:rPr>
              <a:t>Que, </a:t>
            </a:r>
            <a:r>
              <a:rPr lang="es-ES" sz="1200" dirty="0" err="1">
                <a:latin typeface="Times New Roman" panose="02020603050405020304" pitchFamily="18" charset="0"/>
                <a:cs typeface="Times New Roman" panose="02020603050405020304" pitchFamily="18" charset="0"/>
              </a:rPr>
              <a:t>Cipris</a:t>
            </a:r>
            <a:r>
              <a:rPr lang="es-ES" sz="1200" dirty="0">
                <a:latin typeface="Times New Roman" panose="02020603050405020304" pitchFamily="18" charset="0"/>
                <a:cs typeface="Times New Roman" panose="02020603050405020304" pitchFamily="18" charset="0"/>
              </a:rPr>
              <a:t>, te halle y que no pueda</a:t>
            </a:r>
          </a:p>
          <a:p>
            <a:pPr algn="ctr">
              <a:lnSpc>
                <a:spcPct val="150000"/>
              </a:lnSpc>
            </a:pPr>
            <a:r>
              <a:rPr lang="es-ES" sz="1200" dirty="0">
                <a:latin typeface="Times New Roman" panose="02020603050405020304" pitchFamily="18" charset="0"/>
                <a:cs typeface="Times New Roman" panose="02020603050405020304" pitchFamily="18" charset="0"/>
              </a:rPr>
              <a:t>jactarse jamás Dórica de que él</a:t>
            </a:r>
          </a:p>
          <a:p>
            <a:pPr algn="ctr">
              <a:lnSpc>
                <a:spcPct val="150000"/>
              </a:lnSpc>
            </a:pPr>
            <a:r>
              <a:rPr lang="es-ES" sz="1200" dirty="0">
                <a:latin typeface="Times New Roman" panose="02020603050405020304" pitchFamily="18" charset="0"/>
                <a:cs typeface="Times New Roman" panose="02020603050405020304" pitchFamily="18" charset="0"/>
              </a:rPr>
              <a:t>a su amor deseable retornó</a:t>
            </a:r>
          </a:p>
          <a:p>
            <a:pPr algn="ctr">
              <a:lnSpc>
                <a:spcPct val="150000"/>
              </a:lnSpc>
            </a:pPr>
            <a:r>
              <a:rPr lang="es-ES" sz="1200" dirty="0">
                <a:latin typeface="Times New Roman" panose="02020603050405020304" pitchFamily="18" charset="0"/>
                <a:cs typeface="Times New Roman" panose="02020603050405020304" pitchFamily="18" charset="0"/>
              </a:rPr>
              <a:t>por vez segunda.</a:t>
            </a:r>
          </a:p>
          <a:p>
            <a:pPr algn="ctr">
              <a:lnSpc>
                <a:spcPct val="150000"/>
              </a:lnSpc>
            </a:pPr>
            <a:endParaRPr lang="es-ES" sz="1200" dirty="0">
              <a:latin typeface="Times New Roman" panose="02020603050405020304" pitchFamily="18" charset="0"/>
              <a:cs typeface="Times New Roman" panose="02020603050405020304" pitchFamily="18" charset="0"/>
            </a:endParaRPr>
          </a:p>
          <a:p>
            <a:pPr algn="ctr"/>
            <a:endParaRPr lang="es-E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01210"/>
      </p:ext>
    </p:extLst>
  </p:cSld>
  <p:clrMapOvr>
    <a:masterClrMapping/>
  </p:clrMapOvr>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TM10001115[[fn=Paquete]]</Template>
  <TotalTime>354</TotalTime>
  <Words>1510</Words>
  <Application>Microsoft Office PowerPoint</Application>
  <PresentationFormat>Panorámica</PresentationFormat>
  <Paragraphs>130</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Gill Sans MT</vt:lpstr>
      <vt:lpstr>Times New Roman</vt:lpstr>
      <vt:lpstr>Paquete</vt:lpstr>
      <vt:lpstr>Influencia de Egipto en Grecia</vt:lpstr>
      <vt:lpstr>Índice</vt:lpstr>
      <vt:lpstr>Introducción</vt:lpstr>
      <vt:lpstr>Introducción</vt:lpstr>
      <vt:lpstr>Mitología en Común</vt:lpstr>
      <vt:lpstr>Mitología en Común</vt:lpstr>
      <vt:lpstr>Mitología en común</vt:lpstr>
      <vt:lpstr>Egipto como Origen</vt:lpstr>
      <vt:lpstr>Egipto como Origen</vt:lpstr>
      <vt:lpstr>Egipto como origen</vt:lpstr>
      <vt:lpstr>Egipto con Alejandro Magno</vt:lpstr>
      <vt:lpstr>Egipto con Alejandro Magno</vt:lpstr>
      <vt:lpstr>Conclusiones</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Influencia de Egipto en Grecia</dc:title>
  <dc:creator>Henar Jiménez</dc:creator>
  <cp:lastModifiedBy>Henar Jiménez</cp:lastModifiedBy>
  <cp:revision>74</cp:revision>
  <dcterms:created xsi:type="dcterms:W3CDTF">2022-01-04T12:11:19Z</dcterms:created>
  <dcterms:modified xsi:type="dcterms:W3CDTF">2022-01-15T15:47:34Z</dcterms:modified>
</cp:coreProperties>
</file>