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58" r:id="rId2"/>
    <p:sldId id="256" r:id="rId3"/>
    <p:sldId id="257" r:id="rId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5" d="100"/>
          <a:sy n="115" d="100"/>
        </p:scale>
        <p:origin x="51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11/24/22</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‹Nº›</a:t>
            </a:fld>
            <a:endParaRPr lang="en-US"/>
          </a:p>
        </p:txBody>
      </p:sp>
    </p:spTree>
    <p:extLst>
      <p:ext uri="{BB962C8B-B14F-4D97-AF65-F5344CB8AC3E}">
        <p14:creationId xmlns:p14="http://schemas.microsoft.com/office/powerpoint/2010/main" val="984311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11/24/22</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‹Nº›</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88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11/24/22</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‹Nº›</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96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11/24/22</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‹Nº›</a:t>
            </a:fld>
            <a:endParaRPr lang="en-US"/>
          </a:p>
        </p:txBody>
      </p:sp>
    </p:spTree>
    <p:extLst>
      <p:ext uri="{BB962C8B-B14F-4D97-AF65-F5344CB8AC3E}">
        <p14:creationId xmlns:p14="http://schemas.microsoft.com/office/powerpoint/2010/main" val="766890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11/24/22</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‹Nº›</a:t>
            </a:fld>
            <a:endParaRPr lang="en-US"/>
          </a:p>
        </p:txBody>
      </p:sp>
    </p:spTree>
    <p:extLst>
      <p:ext uri="{BB962C8B-B14F-4D97-AF65-F5344CB8AC3E}">
        <p14:creationId xmlns:p14="http://schemas.microsoft.com/office/powerpoint/2010/main" val="85718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11/24/22</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‹Nº›</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83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11/24/22</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‹Nº›</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560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11/24/22</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‹Nº›</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16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11/24/22</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‹Nº›</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81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11/24/22</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‹Nº›</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83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11/24/22</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‹Nº›</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41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11/24/22</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‹Nº›</a:t>
            </a:fld>
            <a:endParaRPr lang="en-US"/>
          </a:p>
        </p:txBody>
      </p:sp>
    </p:spTree>
    <p:extLst>
      <p:ext uri="{BB962C8B-B14F-4D97-AF65-F5344CB8AC3E}">
        <p14:creationId xmlns:p14="http://schemas.microsoft.com/office/powerpoint/2010/main" val="345716239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6747103-26DE-C441-9AEF-B6F786FC1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5247CC9-61D4-CD0E-8225-87932CD61114}"/>
              </a:ext>
            </a:extLst>
          </p:cNvPr>
          <p:cNvPicPr>
            <a:picLocks noChangeAspect="1"/>
          </p:cNvPicPr>
          <p:nvPr/>
        </p:nvPicPr>
        <p:blipFill rotWithShape="1">
          <a:blip r:embed="rId2"/>
          <a:srcRect l="11111"/>
          <a:stretch/>
        </p:blipFill>
        <p:spPr>
          <a:xfrm>
            <a:off x="20" y="10"/>
            <a:ext cx="12191980" cy="6857990"/>
          </a:xfrm>
          <a:prstGeom prst="rect">
            <a:avLst/>
          </a:prstGeom>
        </p:spPr>
      </p:pic>
      <p:sp>
        <p:nvSpPr>
          <p:cNvPr id="3" name="CuadroTexto 2">
            <a:extLst>
              <a:ext uri="{FF2B5EF4-FFF2-40B4-BE49-F238E27FC236}">
                <a16:creationId xmlns:a16="http://schemas.microsoft.com/office/drawing/2014/main" id="{C0085817-4BA1-FCC6-7767-FDF33FEFC0EF}"/>
              </a:ext>
            </a:extLst>
          </p:cNvPr>
          <p:cNvSpPr txBox="1"/>
          <p:nvPr/>
        </p:nvSpPr>
        <p:spPr>
          <a:xfrm flipH="1">
            <a:off x="-3421546" y="6058729"/>
            <a:ext cx="9829800" cy="646331"/>
          </a:xfrm>
          <a:prstGeom prst="rect">
            <a:avLst/>
          </a:prstGeom>
          <a:noFill/>
        </p:spPr>
        <p:txBody>
          <a:bodyPr wrap="square" rtlCol="0">
            <a:spAutoFit/>
          </a:bodyPr>
          <a:lstStyle/>
          <a:p>
            <a:pPr algn="ctr"/>
            <a:r>
              <a:rPr lang="es-ES" dirty="0">
                <a:solidFill>
                  <a:schemeClr val="bg1"/>
                </a:solidFill>
                <a:latin typeface="Cambria" panose="02040503050406030204" pitchFamily="18" charset="0"/>
                <a:ea typeface="Cambria" panose="02040503050406030204" pitchFamily="18" charset="0"/>
              </a:rPr>
              <a:t>Grado de Filología Clásica</a:t>
            </a:r>
          </a:p>
          <a:p>
            <a:pPr algn="ctr"/>
            <a:r>
              <a:rPr lang="es-ES" dirty="0">
                <a:solidFill>
                  <a:schemeClr val="bg1"/>
                </a:solidFill>
                <a:latin typeface="Cambria" panose="02040503050406030204" pitchFamily="18" charset="0"/>
                <a:ea typeface="Cambria" panose="02040503050406030204" pitchFamily="18" charset="0"/>
              </a:rPr>
              <a:t>GISELA LÓPEZ ANGERIZ</a:t>
            </a:r>
          </a:p>
        </p:txBody>
      </p:sp>
      <p:pic>
        <p:nvPicPr>
          <p:cNvPr id="4" name="Imagen 3">
            <a:extLst>
              <a:ext uri="{FF2B5EF4-FFF2-40B4-BE49-F238E27FC236}">
                <a16:creationId xmlns:a16="http://schemas.microsoft.com/office/drawing/2014/main" id="{2C2A3A48-A6EC-0724-A8FF-E8EDAEF24DCA}"/>
              </a:ext>
            </a:extLst>
          </p:cNvPr>
          <p:cNvPicPr>
            <a:picLocks noChangeAspect="1"/>
          </p:cNvPicPr>
          <p:nvPr/>
        </p:nvPicPr>
        <p:blipFill rotWithShape="1">
          <a:blip r:embed="rId3"/>
          <a:srcRect l="6549" r="6105"/>
          <a:stretch/>
        </p:blipFill>
        <p:spPr>
          <a:xfrm>
            <a:off x="191328" y="4406222"/>
            <a:ext cx="2604052" cy="1533525"/>
          </a:xfrm>
          <a:prstGeom prst="rect">
            <a:avLst/>
          </a:prstGeom>
        </p:spPr>
      </p:pic>
    </p:spTree>
    <p:extLst>
      <p:ext uri="{BB962C8B-B14F-4D97-AF65-F5344CB8AC3E}">
        <p14:creationId xmlns:p14="http://schemas.microsoft.com/office/powerpoint/2010/main" val="13275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7">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86C06FE-179E-A76B-9D17-DBECD3AFF6E4}"/>
              </a:ext>
            </a:extLst>
          </p:cNvPr>
          <p:cNvSpPr>
            <a:spLocks noGrp="1"/>
          </p:cNvSpPr>
          <p:nvPr>
            <p:ph type="ctrTitle"/>
          </p:nvPr>
        </p:nvSpPr>
        <p:spPr>
          <a:xfrm>
            <a:off x="6595610" y="2073402"/>
            <a:ext cx="5038836" cy="4586859"/>
          </a:xfrm>
        </p:spPr>
        <p:txBody>
          <a:bodyPr>
            <a:normAutofit fontScale="90000"/>
          </a:bodyPr>
          <a:lstStyle/>
          <a:p>
            <a:pPr>
              <a:lnSpc>
                <a:spcPct val="90000"/>
              </a:lnSpc>
            </a:pPr>
            <a:r>
              <a:rPr lang="es-ES" sz="2200" dirty="0" err="1">
                <a:effectLst/>
                <a:latin typeface="Cambria" panose="02040503050406030204" pitchFamily="18" charset="0"/>
                <a:ea typeface="Cambria" panose="02040503050406030204" pitchFamily="18" charset="0"/>
                <a:cs typeface="Times New Roman" panose="02020603050405020304" pitchFamily="18" charset="0"/>
              </a:rPr>
              <a:t>Hypatia</a:t>
            </a:r>
            <a:r>
              <a:rPr lang="es-ES" sz="2200" dirty="0">
                <a:effectLst/>
                <a:latin typeface="Cambria" panose="02040503050406030204" pitchFamily="18" charset="0"/>
                <a:ea typeface="Cambria" panose="02040503050406030204" pitchFamily="18" charset="0"/>
                <a:cs typeface="Times New Roman" panose="02020603050405020304" pitchFamily="18" charset="0"/>
              </a:rPr>
              <a:t> fue la primera mujer científica de la historia</a:t>
            </a:r>
            <a:r>
              <a:rPr lang="es-ES" sz="2200" dirty="0">
                <a:latin typeface="Cambria" panose="02040503050406030204" pitchFamily="18" charset="0"/>
                <a:ea typeface="Cambria" panose="02040503050406030204" pitchFamily="18" charset="0"/>
                <a:cs typeface="Times New Roman" panose="02020603050405020304" pitchFamily="18" charset="0"/>
              </a:rPr>
              <a:t>. </a:t>
            </a:r>
            <a:br>
              <a:rPr lang="es-ES" sz="2200" dirty="0">
                <a:latin typeface="Cambria" panose="02040503050406030204" pitchFamily="18" charset="0"/>
                <a:ea typeface="Cambria" panose="02040503050406030204" pitchFamily="18" charset="0"/>
                <a:cs typeface="Times New Roman" panose="02020603050405020304" pitchFamily="18" charset="0"/>
              </a:rPr>
            </a:br>
            <a:r>
              <a:rPr lang="es-ES" sz="2200" dirty="0">
                <a:effectLst/>
                <a:latin typeface="Cambria" panose="02040503050406030204" pitchFamily="18" charset="0"/>
                <a:ea typeface="Cambria" panose="02040503050406030204" pitchFamily="18" charset="0"/>
                <a:cs typeface="Times New Roman" panose="02020603050405020304" pitchFamily="18" charset="0"/>
              </a:rPr>
              <a:t>Vivió durante los siglos IV y V en la ciudad de Alejandría. </a:t>
            </a:r>
            <a:br>
              <a:rPr lang="es-ES" sz="2200" dirty="0">
                <a:effectLst/>
                <a:latin typeface="Cambria" panose="02040503050406030204" pitchFamily="18" charset="0"/>
                <a:ea typeface="Cambria" panose="02040503050406030204" pitchFamily="18" charset="0"/>
                <a:cs typeface="Times New Roman" panose="02020603050405020304" pitchFamily="18" charset="0"/>
              </a:rPr>
            </a:br>
            <a:r>
              <a:rPr lang="es-ES" sz="2200" dirty="0">
                <a:effectLst/>
                <a:latin typeface="Cambria" panose="02040503050406030204" pitchFamily="18" charset="0"/>
                <a:ea typeface="Cambria" panose="02040503050406030204" pitchFamily="18" charset="0"/>
                <a:cs typeface="Times New Roman" panose="02020603050405020304" pitchFamily="18" charset="0"/>
              </a:rPr>
              <a:t>Hija del filósofo y matemático Teón, </a:t>
            </a:r>
            <a:r>
              <a:rPr lang="es-ES" sz="2200" dirty="0" err="1">
                <a:effectLst/>
                <a:latin typeface="Cambria" panose="02040503050406030204" pitchFamily="18" charset="0"/>
                <a:ea typeface="Cambria" panose="02040503050406030204" pitchFamily="18" charset="0"/>
                <a:cs typeface="Times New Roman" panose="02020603050405020304" pitchFamily="18" charset="0"/>
              </a:rPr>
              <a:t>Hypatia</a:t>
            </a:r>
            <a:r>
              <a:rPr lang="es-ES" sz="2200" dirty="0">
                <a:effectLst/>
                <a:latin typeface="Cambria" panose="02040503050406030204" pitchFamily="18" charset="0"/>
                <a:ea typeface="Cambria" panose="02040503050406030204" pitchFamily="18" charset="0"/>
                <a:cs typeface="Times New Roman" panose="02020603050405020304" pitchFamily="18" charset="0"/>
              </a:rPr>
              <a:t> fue instruida en filosofía, matemáticas, astronomía, mecánica y música. </a:t>
            </a:r>
            <a:br>
              <a:rPr lang="es-ES" sz="2200" dirty="0">
                <a:effectLst/>
                <a:latin typeface="Cambria" panose="02040503050406030204" pitchFamily="18" charset="0"/>
                <a:ea typeface="Cambria" panose="02040503050406030204" pitchFamily="18" charset="0"/>
                <a:cs typeface="Times New Roman" panose="02020603050405020304" pitchFamily="18" charset="0"/>
              </a:rPr>
            </a:br>
            <a:r>
              <a:rPr lang="es-ES" sz="2200" dirty="0">
                <a:effectLst/>
                <a:latin typeface="Cambria" panose="02040503050406030204" pitchFamily="18" charset="0"/>
                <a:ea typeface="Cambria" panose="02040503050406030204" pitchFamily="18" charset="0"/>
                <a:cs typeface="Times New Roman" panose="02020603050405020304" pitchFamily="18" charset="0"/>
              </a:rPr>
              <a:t>Viajó a Atenas e Italia para completar su formación filosófica, aunque estudió la mayor parte del tiempo en el Museo de Alejandría. </a:t>
            </a:r>
            <a:br>
              <a:rPr lang="es-ES" sz="2200" dirty="0">
                <a:effectLst/>
                <a:latin typeface="Cambria" panose="02040503050406030204" pitchFamily="18" charset="0"/>
                <a:ea typeface="Cambria" panose="02040503050406030204" pitchFamily="18" charset="0"/>
                <a:cs typeface="Times New Roman" panose="02020603050405020304" pitchFamily="18" charset="0"/>
              </a:rPr>
            </a:br>
            <a:r>
              <a:rPr lang="es-ES" sz="2200" dirty="0">
                <a:effectLst/>
                <a:latin typeface="Cambria" panose="02040503050406030204" pitchFamily="18" charset="0"/>
                <a:ea typeface="Cambria" panose="02040503050406030204" pitchFamily="18" charset="0"/>
                <a:cs typeface="Times New Roman" panose="02020603050405020304" pitchFamily="18" charset="0"/>
              </a:rPr>
              <a:t>Llegó incluso a dirigir dicho museo y trabajó allí hasta su muerte.</a:t>
            </a:r>
            <a:br>
              <a:rPr lang="es-ES" sz="2200" dirty="0">
                <a:effectLst/>
                <a:latin typeface="Cambria" panose="02040503050406030204" pitchFamily="18" charset="0"/>
                <a:ea typeface="Cambria" panose="02040503050406030204" pitchFamily="18" charset="0"/>
                <a:cs typeface="Times New Roman" panose="02020603050405020304" pitchFamily="18" charset="0"/>
              </a:rPr>
            </a:br>
            <a:br>
              <a:rPr lang="es-ES" sz="2200" dirty="0">
                <a:effectLst/>
                <a:latin typeface="Cambria" panose="02040503050406030204" pitchFamily="18" charset="0"/>
                <a:ea typeface="Cambria" panose="02040503050406030204" pitchFamily="18" charset="0"/>
                <a:cs typeface="Times New Roman" panose="02020603050405020304" pitchFamily="18" charset="0"/>
              </a:rPr>
            </a:br>
            <a:br>
              <a:rPr lang="es-ES" sz="2200" dirty="0">
                <a:latin typeface="Cambria" panose="02040503050406030204" pitchFamily="18" charset="0"/>
                <a:ea typeface="Cambria" panose="02040503050406030204" pitchFamily="18" charset="0"/>
                <a:cs typeface="Times New Roman" panose="02020603050405020304" pitchFamily="18" charset="0"/>
              </a:rPr>
            </a:br>
            <a:r>
              <a:rPr lang="es-ES" sz="2200" dirty="0">
                <a:latin typeface="Cambria" panose="02040503050406030204" pitchFamily="18" charset="0"/>
                <a:ea typeface="Cambria" panose="02040503050406030204" pitchFamily="18" charset="0"/>
                <a:cs typeface="Times New Roman" panose="02020603050405020304" pitchFamily="18" charset="0"/>
              </a:rPr>
              <a:t>Fue acusada de paganismo por un grupo de cristianos y, finalmente, asesinada cuando volvía a casa. La desnudaron y desollaron con conchas marinas, para después arrastrarla por toda la ciudad hasta el crematorio, ya muerta.</a:t>
            </a:r>
            <a:br>
              <a:rPr lang="es-ES" sz="2000" dirty="0">
                <a:effectLst/>
                <a:latin typeface="Calibri" panose="020F0502020204030204" pitchFamily="34" charset="0"/>
                <a:ea typeface="Calibri" panose="020F0502020204030204" pitchFamily="34" charset="0"/>
                <a:cs typeface="Times New Roman" panose="02020603050405020304" pitchFamily="18" charset="0"/>
              </a:rPr>
            </a:br>
            <a:endParaRPr lang="es-ES" sz="2000" dirty="0"/>
          </a:p>
        </p:txBody>
      </p:sp>
      <p:pic>
        <p:nvPicPr>
          <p:cNvPr id="4" name="Imagen 3" descr="La cara de una persona con la boca abierta&#10;&#10;Descripción generada automáticamente con confianza baja">
            <a:extLst>
              <a:ext uri="{FF2B5EF4-FFF2-40B4-BE49-F238E27FC236}">
                <a16:creationId xmlns:a16="http://schemas.microsoft.com/office/drawing/2014/main" id="{06F32F3F-24DA-B2A5-5D87-3DBB5AA49E3E}"/>
              </a:ext>
            </a:extLst>
          </p:cNvPr>
          <p:cNvPicPr>
            <a:picLocks noChangeAspect="1"/>
          </p:cNvPicPr>
          <p:nvPr/>
        </p:nvPicPr>
        <p:blipFill rotWithShape="1">
          <a:blip r:embed="rId2"/>
          <a:srcRect l="47864" r="8114"/>
          <a:stretch/>
        </p:blipFill>
        <p:spPr>
          <a:xfrm>
            <a:off x="20" y="10"/>
            <a:ext cx="6038037" cy="6857990"/>
          </a:xfrm>
          <a:prstGeom prst="rect">
            <a:avLst/>
          </a:prstGeom>
        </p:spPr>
      </p:pic>
      <p:sp>
        <p:nvSpPr>
          <p:cNvPr id="44" name="Cross 39">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7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Marcador de contenido 3" descr="La cara de una persona con la boca abierta&#10;&#10;Descripción generada automáticamente con confianza baja">
            <a:extLst>
              <a:ext uri="{FF2B5EF4-FFF2-40B4-BE49-F238E27FC236}">
                <a16:creationId xmlns:a16="http://schemas.microsoft.com/office/drawing/2014/main" id="{667C9CAB-67FA-4260-7F9F-60F8C1D1C81C}"/>
              </a:ext>
            </a:extLst>
          </p:cNvPr>
          <p:cNvPicPr>
            <a:picLocks noGrp="1" noChangeAspect="1"/>
          </p:cNvPicPr>
          <p:nvPr>
            <p:ph idx="4294967295"/>
          </p:nvPr>
        </p:nvPicPr>
        <p:blipFill rotWithShape="1">
          <a:blip r:embed="rId2">
            <a:alphaModFix amt="70000"/>
          </a:blip>
          <a:srcRect l="11111"/>
          <a:stretch/>
        </p:blipFill>
        <p:spPr>
          <a:xfrm>
            <a:off x="0" y="0"/>
            <a:ext cx="12192000" cy="6858000"/>
          </a:xfrm>
          <a:prstGeom prst="rect">
            <a:avLst/>
          </a:prstGeom>
        </p:spPr>
      </p:pic>
      <p:sp>
        <p:nvSpPr>
          <p:cNvPr id="2" name="Título 1">
            <a:extLst>
              <a:ext uri="{FF2B5EF4-FFF2-40B4-BE49-F238E27FC236}">
                <a16:creationId xmlns:a16="http://schemas.microsoft.com/office/drawing/2014/main" id="{A8B889CD-FE45-2E43-64E0-2A91D763D674}"/>
              </a:ext>
            </a:extLst>
          </p:cNvPr>
          <p:cNvSpPr>
            <a:spLocks noGrp="1"/>
          </p:cNvSpPr>
          <p:nvPr>
            <p:ph type="title" idx="4294967295"/>
          </p:nvPr>
        </p:nvSpPr>
        <p:spPr>
          <a:xfrm>
            <a:off x="842963" y="942975"/>
            <a:ext cx="10506074" cy="4803775"/>
          </a:xfrm>
        </p:spPr>
        <p:txBody>
          <a:bodyPr vert="horz" lIns="91440" tIns="45720" rIns="91440" bIns="45720" numCol="2" spcCol="360000" rtlCol="0" anchor="b">
            <a:normAutofit/>
          </a:bodyPr>
          <a:lstStyle/>
          <a:p>
            <a:pPr algn="just">
              <a:lnSpc>
                <a:spcPct val="90000"/>
              </a:lnSpc>
            </a:pPr>
            <a:r>
              <a:rPr lang="en-US" sz="2000" kern="1200" spc="-150" dirty="0">
                <a:solidFill>
                  <a:schemeClr val="tx1"/>
                </a:solidFill>
                <a:effectLst/>
                <a:latin typeface="Cambria" panose="02040503050406030204" pitchFamily="18" charset="0"/>
                <a:ea typeface="Cambria" panose="02040503050406030204" pitchFamily="18" charset="0"/>
              </a:rPr>
              <a:t>La </a:t>
            </a:r>
            <a:r>
              <a:rPr lang="en-US" sz="2000" kern="1200" spc="-150" dirty="0" err="1">
                <a:solidFill>
                  <a:schemeClr val="tx1"/>
                </a:solidFill>
                <a:effectLst/>
                <a:latin typeface="Cambria" panose="02040503050406030204" pitchFamily="18" charset="0"/>
                <a:ea typeface="Cambria" panose="02040503050406030204" pitchFamily="18" charset="0"/>
              </a:rPr>
              <a:t>historia</a:t>
            </a:r>
            <a:r>
              <a:rPr lang="en-US" sz="2000" kern="1200" spc="-150" dirty="0">
                <a:solidFill>
                  <a:schemeClr val="tx1"/>
                </a:solidFill>
                <a:effectLst/>
                <a:latin typeface="Cambria" panose="02040503050406030204" pitchFamily="18" charset="0"/>
                <a:ea typeface="Cambria" panose="02040503050406030204" pitchFamily="18" charset="0"/>
              </a:rPr>
              <a:t> de Hypatia no </a:t>
            </a:r>
            <a:r>
              <a:rPr lang="en-US" sz="2000" kern="1200" spc="-150" dirty="0" err="1">
                <a:solidFill>
                  <a:schemeClr val="tx1"/>
                </a:solidFill>
                <a:effectLst/>
                <a:latin typeface="Cambria" panose="02040503050406030204" pitchFamily="18" charset="0"/>
                <a:ea typeface="Cambria" panose="02040503050406030204" pitchFamily="18" charset="0"/>
              </a:rPr>
              <a:t>llega</a:t>
            </a:r>
            <a:r>
              <a:rPr lang="en-US" sz="2000" kern="1200" spc="-150" dirty="0">
                <a:solidFill>
                  <a:schemeClr val="tx1"/>
                </a:solidFill>
                <a:effectLst/>
                <a:latin typeface="Cambria" panose="02040503050406030204" pitchFamily="18" charset="0"/>
                <a:ea typeface="Cambria" panose="02040503050406030204" pitchFamily="18" charset="0"/>
              </a:rPr>
              <a:t> a </a:t>
            </a:r>
            <a:r>
              <a:rPr lang="en-US" sz="2000" kern="1200" spc="-150" dirty="0" err="1">
                <a:solidFill>
                  <a:schemeClr val="tx1"/>
                </a:solidFill>
                <a:effectLst/>
                <a:latin typeface="Cambria" panose="02040503050406030204" pitchFamily="18" charset="0"/>
                <a:ea typeface="Cambria" panose="02040503050406030204" pitchFamily="18" charset="0"/>
              </a:rPr>
              <a:t>entenderse</a:t>
            </a:r>
            <a:r>
              <a:rPr lang="en-US" sz="2000" kern="1200" spc="-150" dirty="0">
                <a:solidFill>
                  <a:schemeClr val="tx1"/>
                </a:solidFill>
                <a:effectLst/>
                <a:latin typeface="Cambria" panose="02040503050406030204" pitchFamily="18" charset="0"/>
                <a:ea typeface="Cambria" panose="02040503050406030204" pitchFamily="18" charset="0"/>
              </a:rPr>
              <a:t> sin la </a:t>
            </a:r>
            <a:r>
              <a:rPr lang="en-US" sz="2000" kern="1200" spc="-150" dirty="0" err="1">
                <a:solidFill>
                  <a:schemeClr val="tx1"/>
                </a:solidFill>
                <a:effectLst/>
                <a:latin typeface="Cambria" panose="02040503050406030204" pitchFamily="18" charset="0"/>
                <a:ea typeface="Cambria" panose="02040503050406030204" pitchFamily="18" charset="0"/>
              </a:rPr>
              <a:t>violencia</a:t>
            </a:r>
            <a:r>
              <a:rPr lang="en-US" sz="2000" kern="1200" spc="-150" dirty="0">
                <a:solidFill>
                  <a:schemeClr val="tx1"/>
                </a:solidFill>
                <a:effectLst/>
                <a:latin typeface="Cambria" panose="02040503050406030204" pitchFamily="18" charset="0"/>
                <a:ea typeface="Cambria" panose="02040503050406030204" pitchFamily="18" charset="0"/>
              </a:rPr>
              <a:t> que, </a:t>
            </a:r>
            <a:r>
              <a:rPr lang="en-US" sz="2000" kern="1200" spc="-150" dirty="0" err="1">
                <a:solidFill>
                  <a:schemeClr val="tx1"/>
                </a:solidFill>
                <a:effectLst/>
                <a:latin typeface="Cambria" panose="02040503050406030204" pitchFamily="18" charset="0"/>
                <a:ea typeface="Cambria" panose="02040503050406030204" pitchFamily="18" charset="0"/>
              </a:rPr>
              <a:t>desde</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siempre</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ahoga</a:t>
            </a:r>
            <a:r>
              <a:rPr lang="en-US" sz="2000" kern="1200" spc="-150" dirty="0">
                <a:solidFill>
                  <a:schemeClr val="tx1"/>
                </a:solidFill>
                <a:effectLst/>
                <a:latin typeface="Cambria" panose="02040503050406030204" pitchFamily="18" charset="0"/>
                <a:ea typeface="Cambria" panose="02040503050406030204" pitchFamily="18" charset="0"/>
              </a:rPr>
              <a:t> a la </a:t>
            </a:r>
            <a:r>
              <a:rPr lang="en-US" sz="2000" kern="1200" spc="-150" dirty="0" err="1">
                <a:solidFill>
                  <a:schemeClr val="tx1"/>
                </a:solidFill>
                <a:effectLst/>
                <a:latin typeface="Cambria" panose="02040503050406030204" pitchFamily="18" charset="0"/>
                <a:ea typeface="Cambria" panose="02040503050406030204" pitchFamily="18" charset="0"/>
              </a:rPr>
              <a:t>mujer</a:t>
            </a:r>
            <a:r>
              <a:rPr lang="en-US" sz="2000" kern="1200" spc="-150" dirty="0">
                <a:solidFill>
                  <a:schemeClr val="tx1"/>
                </a:solidFill>
                <a:effectLst/>
                <a:latin typeface="Cambria" panose="02040503050406030204" pitchFamily="18" charset="0"/>
                <a:ea typeface="Cambria" panose="02040503050406030204" pitchFamily="18" charset="0"/>
              </a:rPr>
              <a:t>. El simple </a:t>
            </a:r>
            <a:r>
              <a:rPr lang="en-US" sz="2000" kern="1200" spc="-150" dirty="0" err="1">
                <a:solidFill>
                  <a:schemeClr val="tx1"/>
                </a:solidFill>
                <a:effectLst/>
                <a:latin typeface="Cambria" panose="02040503050406030204" pitchFamily="18" charset="0"/>
                <a:ea typeface="Cambria" panose="02040503050406030204" pitchFamily="18" charset="0"/>
              </a:rPr>
              <a:t>hecho</a:t>
            </a:r>
            <a:r>
              <a:rPr lang="en-US" sz="2000" kern="1200" spc="-150" dirty="0">
                <a:solidFill>
                  <a:schemeClr val="tx1"/>
                </a:solidFill>
                <a:effectLst/>
                <a:latin typeface="Cambria" panose="02040503050406030204" pitchFamily="18" charset="0"/>
                <a:ea typeface="Cambria" panose="02040503050406030204" pitchFamily="18" charset="0"/>
              </a:rPr>
              <a:t> de que </a:t>
            </a:r>
            <a:r>
              <a:rPr lang="en-US" sz="2000" kern="1200" spc="-150" dirty="0" err="1">
                <a:solidFill>
                  <a:schemeClr val="tx1"/>
                </a:solidFill>
                <a:effectLst/>
                <a:latin typeface="Cambria" panose="02040503050406030204" pitchFamily="18" charset="0"/>
                <a:ea typeface="Cambria" panose="02040503050406030204" pitchFamily="18" charset="0"/>
              </a:rPr>
              <a:t>fuera</a:t>
            </a:r>
            <a:r>
              <a:rPr lang="en-US" sz="2000" kern="1200" spc="-150" dirty="0">
                <a:solidFill>
                  <a:schemeClr val="tx1"/>
                </a:solidFill>
                <a:effectLst/>
                <a:latin typeface="Cambria" panose="02040503050406030204" pitchFamily="18" charset="0"/>
                <a:ea typeface="Cambria" panose="02040503050406030204" pitchFamily="18" charset="0"/>
              </a:rPr>
              <a:t> la </a:t>
            </a:r>
            <a:r>
              <a:rPr lang="en-US" sz="2000" kern="1200" spc="-150" dirty="0" err="1">
                <a:solidFill>
                  <a:schemeClr val="tx1"/>
                </a:solidFill>
                <a:effectLst/>
                <a:latin typeface="Cambria" panose="02040503050406030204" pitchFamily="18" charset="0"/>
                <a:ea typeface="Cambria" panose="02040503050406030204" pitchFamily="18" charset="0"/>
              </a:rPr>
              <a:t>primera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científica</a:t>
            </a:r>
            <a:r>
              <a:rPr lang="en-US" sz="2000" kern="1200" spc="-150" dirty="0">
                <a:solidFill>
                  <a:schemeClr val="tx1"/>
                </a:solidFill>
                <a:effectLst/>
                <a:latin typeface="Cambria" panose="02040503050406030204" pitchFamily="18" charset="0"/>
                <a:ea typeface="Cambria" panose="02040503050406030204" pitchFamily="18" charset="0"/>
              </a:rPr>
              <a:t> de </a:t>
            </a:r>
            <a:r>
              <a:rPr lang="en-US" sz="2000" kern="1200" spc="-150" dirty="0" err="1">
                <a:solidFill>
                  <a:schemeClr val="tx1"/>
                </a:solidFill>
                <a:effectLst/>
                <a:latin typeface="Cambria" panose="02040503050406030204" pitchFamily="18" charset="0"/>
                <a:ea typeface="Cambria" panose="02040503050406030204" pitchFamily="18" charset="0"/>
              </a:rPr>
              <a:t>Alejandría</a:t>
            </a:r>
            <a:r>
              <a:rPr lang="en-US" sz="2000" kern="1200" spc="-150" dirty="0">
                <a:solidFill>
                  <a:schemeClr val="tx1"/>
                </a:solidFill>
                <a:effectLst/>
                <a:latin typeface="Cambria" panose="02040503050406030204" pitchFamily="18" charset="0"/>
                <a:ea typeface="Cambria" panose="02040503050406030204" pitchFamily="18" charset="0"/>
              </a:rPr>
              <a:t>, la ciudad que, </a:t>
            </a:r>
            <a:r>
              <a:rPr lang="en-US" sz="2000" kern="1200" spc="-150" dirty="0" err="1">
                <a:solidFill>
                  <a:schemeClr val="tx1"/>
                </a:solidFill>
                <a:effectLst/>
                <a:latin typeface="Cambria" panose="02040503050406030204" pitchFamily="18" charset="0"/>
                <a:ea typeface="Cambria" panose="02040503050406030204" pitchFamily="18" charset="0"/>
              </a:rPr>
              <a:t>entonces</a:t>
            </a:r>
            <a:r>
              <a:rPr lang="en-US" sz="2000" kern="1200" spc="-150" dirty="0">
                <a:solidFill>
                  <a:schemeClr val="tx1"/>
                </a:solidFill>
                <a:effectLst/>
                <a:latin typeface="Cambria" panose="02040503050406030204" pitchFamily="18" charset="0"/>
                <a:ea typeface="Cambria" panose="02040503050406030204" pitchFamily="18" charset="0"/>
              </a:rPr>
              <a:t>, era </a:t>
            </a:r>
            <a:r>
              <a:rPr lang="en-US" sz="2000" kern="1200" spc="-150" dirty="0" err="1">
                <a:solidFill>
                  <a:schemeClr val="tx1"/>
                </a:solidFill>
                <a:effectLst/>
                <a:latin typeface="Cambria" panose="02040503050406030204" pitchFamily="18" charset="0"/>
                <a:ea typeface="Cambria" panose="02040503050406030204" pitchFamily="18" charset="0"/>
              </a:rPr>
              <a:t>el</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centro</a:t>
            </a:r>
            <a:r>
              <a:rPr lang="en-US" sz="2000" kern="1200" spc="-150" dirty="0">
                <a:solidFill>
                  <a:schemeClr val="tx1"/>
                </a:solidFill>
                <a:effectLst/>
                <a:latin typeface="Cambria" panose="02040503050406030204" pitchFamily="18" charset="0"/>
                <a:ea typeface="Cambria" panose="02040503050406030204" pitchFamily="18" charset="0"/>
              </a:rPr>
              <a:t> de la </a:t>
            </a:r>
            <a:r>
              <a:rPr lang="en-US" sz="2000" kern="1200" spc="-150" dirty="0" err="1">
                <a:solidFill>
                  <a:schemeClr val="tx1"/>
                </a:solidFill>
                <a:effectLst/>
                <a:latin typeface="Cambria" panose="02040503050406030204" pitchFamily="18" charset="0"/>
                <a:ea typeface="Cambria" panose="02040503050406030204" pitchFamily="18" charset="0"/>
              </a:rPr>
              <a:t>ciencia</a:t>
            </a:r>
            <a:r>
              <a:rPr lang="en-US" sz="2000" kern="1200" spc="-150" dirty="0">
                <a:solidFill>
                  <a:schemeClr val="tx1"/>
                </a:solidFill>
                <a:effectLst/>
                <a:latin typeface="Cambria" panose="02040503050406030204" pitchFamily="18" charset="0"/>
                <a:ea typeface="Cambria" panose="02040503050406030204" pitchFamily="18" charset="0"/>
              </a:rPr>
              <a:t> y </a:t>
            </a:r>
            <a:r>
              <a:rPr lang="en-US" sz="2000" kern="1200" spc="-150" dirty="0" err="1">
                <a:solidFill>
                  <a:schemeClr val="tx1"/>
                </a:solidFill>
                <a:effectLst/>
                <a:latin typeface="Cambria" panose="02040503050406030204" pitchFamily="18" charset="0"/>
                <a:ea typeface="Cambria" panose="02040503050406030204" pitchFamily="18" charset="0"/>
              </a:rPr>
              <a:t>los</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avances</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ya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implica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una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desigualdad</a:t>
            </a:r>
            <a:r>
              <a:rPr lang="en-US" sz="2000" kern="1200" spc="-150" dirty="0">
                <a:solidFill>
                  <a:schemeClr val="tx1"/>
                </a:solidFill>
                <a:effectLst/>
                <a:latin typeface="Cambria" panose="02040503050406030204" pitchFamily="18" charset="0"/>
                <a:ea typeface="Cambria" panose="02040503050406030204" pitchFamily="18" charset="0"/>
              </a:rPr>
              <a:t>. Hypatia </a:t>
            </a:r>
            <a:r>
              <a:rPr lang="en-US" sz="2000" kern="1200" spc="-150" dirty="0" err="1">
                <a:solidFill>
                  <a:schemeClr val="tx1"/>
                </a:solidFill>
                <a:effectLst/>
                <a:latin typeface="Cambria" panose="02040503050406030204" pitchFamily="18" charset="0"/>
                <a:ea typeface="Cambria" panose="02040503050406030204" pitchFamily="18" charset="0"/>
              </a:rPr>
              <a:t>tuvo</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el</a:t>
            </a:r>
            <a:r>
              <a:rPr lang="en-US" sz="2000" kern="1200" spc="-150" dirty="0">
                <a:solidFill>
                  <a:schemeClr val="tx1"/>
                </a:solidFill>
                <a:effectLst/>
                <a:latin typeface="Cambria" panose="02040503050406030204" pitchFamily="18" charset="0"/>
                <a:ea typeface="Cambria" panose="02040503050406030204" pitchFamily="18" charset="0"/>
              </a:rPr>
              <a:t> privilegio de </a:t>
            </a:r>
            <a:r>
              <a:rPr lang="en-US" sz="2000" kern="1200" spc="-150" dirty="0" err="1">
                <a:solidFill>
                  <a:schemeClr val="tx1"/>
                </a:solidFill>
                <a:effectLst/>
                <a:latin typeface="Cambria" panose="02040503050406030204" pitchFamily="18" charset="0"/>
                <a:ea typeface="Cambria" panose="02040503050406030204" pitchFamily="18" charset="0"/>
              </a:rPr>
              <a:t>estudiar</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en</a:t>
            </a:r>
            <a:r>
              <a:rPr lang="en-US" sz="2000" kern="1200" spc="-150" dirty="0">
                <a:solidFill>
                  <a:schemeClr val="tx1"/>
                </a:solidFill>
                <a:effectLst/>
                <a:latin typeface="Cambria" panose="02040503050406030204" pitchFamily="18" charset="0"/>
                <a:ea typeface="Cambria" panose="02040503050406030204" pitchFamily="18" charset="0"/>
              </a:rPr>
              <a:t> un </a:t>
            </a:r>
            <a:r>
              <a:rPr lang="en-US" sz="2000" kern="1200" spc="-150" dirty="0" err="1">
                <a:solidFill>
                  <a:schemeClr val="tx1"/>
                </a:solidFill>
                <a:effectLst/>
                <a:latin typeface="Cambria" panose="02040503050406030204" pitchFamily="18" charset="0"/>
                <a:ea typeface="Cambria" panose="02040503050406030204" pitchFamily="18" charset="0"/>
              </a:rPr>
              <a:t>mundo</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donde</a:t>
            </a:r>
            <a:r>
              <a:rPr lang="en-US" sz="2000" kern="1200" spc="-150" dirty="0">
                <a:solidFill>
                  <a:schemeClr val="tx1"/>
                </a:solidFill>
                <a:effectLst/>
                <a:latin typeface="Cambria" panose="02040503050406030204" pitchFamily="18" charset="0"/>
                <a:ea typeface="Cambria" panose="02040503050406030204" pitchFamily="18" charset="0"/>
              </a:rPr>
              <a:t> las </a:t>
            </a:r>
            <a:r>
              <a:rPr lang="en-US" sz="2000" kern="1200" spc="-150" dirty="0" err="1">
                <a:solidFill>
                  <a:schemeClr val="tx1"/>
                </a:solidFill>
                <a:effectLst/>
                <a:latin typeface="Cambria" panose="02040503050406030204" pitchFamily="18" charset="0"/>
                <a:ea typeface="Cambria" panose="02040503050406030204" pitchFamily="18" charset="0"/>
              </a:rPr>
              <a:t>mujeres</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vivían</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encerradas</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en</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el</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gineceo</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aquella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parte</a:t>
            </a:r>
            <a:r>
              <a:rPr lang="en-US" sz="2000" kern="1200" spc="-150" dirty="0">
                <a:solidFill>
                  <a:schemeClr val="tx1"/>
                </a:solidFill>
                <a:effectLst/>
                <a:latin typeface="Cambria" panose="02040503050406030204" pitchFamily="18" charset="0"/>
                <a:ea typeface="Cambria" panose="02040503050406030204" pitchFamily="18" charset="0"/>
              </a:rPr>
              <a:t> del </a:t>
            </a:r>
            <a:r>
              <a:rPr lang="en-US" sz="2000" kern="1200" spc="-150" dirty="0" err="1">
                <a:solidFill>
                  <a:schemeClr val="tx1"/>
                </a:solidFill>
                <a:effectLst/>
                <a:latin typeface="Cambria" panose="02040503050406030204" pitchFamily="18" charset="0"/>
                <a:ea typeface="Cambria" panose="02040503050406030204" pitchFamily="18" charset="0"/>
              </a:rPr>
              <a:t>hogar</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destinada</a:t>
            </a:r>
            <a:r>
              <a:rPr lang="en-US" sz="2000" kern="1200" spc="-150" dirty="0">
                <a:solidFill>
                  <a:schemeClr val="tx1"/>
                </a:solidFill>
                <a:effectLst/>
                <a:latin typeface="Cambria" panose="02040503050406030204" pitchFamily="18" charset="0"/>
                <a:ea typeface="Cambria" panose="02040503050406030204" pitchFamily="18" charset="0"/>
              </a:rPr>
              <a:t> solo a </a:t>
            </a:r>
            <a:r>
              <a:rPr lang="en-US" sz="2000" kern="1200" spc="-150" dirty="0" err="1">
                <a:solidFill>
                  <a:schemeClr val="tx1"/>
                </a:solidFill>
                <a:effectLst/>
                <a:latin typeface="Cambria" panose="02040503050406030204" pitchFamily="18" charset="0"/>
                <a:ea typeface="Cambria" panose="02040503050406030204" pitchFamily="18" charset="0"/>
              </a:rPr>
              <a:t>ellas</a:t>
            </a:r>
            <a:r>
              <a:rPr lang="en-US" sz="2000" kern="1200" spc="-150" dirty="0">
                <a:solidFill>
                  <a:schemeClr val="tx1"/>
                </a:solidFill>
                <a:effectLst/>
                <a:latin typeface="Cambria" panose="02040503050406030204" pitchFamily="18" charset="0"/>
                <a:ea typeface="Cambria" panose="02040503050406030204" pitchFamily="18" charset="0"/>
              </a:rPr>
              <a:t>. Si no </a:t>
            </a:r>
            <a:r>
              <a:rPr lang="en-US" sz="2000" kern="1200" spc="-150" dirty="0" err="1">
                <a:solidFill>
                  <a:schemeClr val="tx1"/>
                </a:solidFill>
                <a:effectLst/>
                <a:latin typeface="Cambria" panose="02040503050406030204" pitchFamily="18" charset="0"/>
                <a:ea typeface="Cambria" panose="02040503050406030204" pitchFamily="18" charset="0"/>
              </a:rPr>
              <a:t>hubiera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tenido</a:t>
            </a:r>
            <a:r>
              <a:rPr lang="en-US" sz="2000" kern="1200" spc="-150" dirty="0">
                <a:solidFill>
                  <a:schemeClr val="tx1"/>
                </a:solidFill>
                <a:effectLst/>
                <a:latin typeface="Cambria" panose="02040503050406030204" pitchFamily="18" charset="0"/>
                <a:ea typeface="Cambria" panose="02040503050406030204" pitchFamily="18" charset="0"/>
              </a:rPr>
              <a:t> un padre </a:t>
            </a:r>
            <a:r>
              <a:rPr lang="en-US" sz="2000" kern="1200" spc="-150" dirty="0" err="1">
                <a:solidFill>
                  <a:schemeClr val="tx1"/>
                </a:solidFill>
                <a:effectLst/>
                <a:latin typeface="Cambria" panose="02040503050406030204" pitchFamily="18" charset="0"/>
                <a:ea typeface="Cambria" panose="02040503050406030204" pitchFamily="18" charset="0"/>
              </a:rPr>
              <a:t>aristócrata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probablemente</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su</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fortuna</a:t>
            </a:r>
            <a:r>
              <a:rPr lang="en-US" sz="2000" kern="1200" spc="-150" dirty="0">
                <a:solidFill>
                  <a:schemeClr val="tx1"/>
                </a:solidFill>
                <a:effectLst/>
                <a:latin typeface="Cambria" panose="02040503050406030204" pitchFamily="18" charset="0"/>
                <a:ea typeface="Cambria" panose="02040503050406030204" pitchFamily="18" charset="0"/>
              </a:rPr>
              <a:t> se </a:t>
            </a:r>
            <a:r>
              <a:rPr lang="en-US" sz="2000" kern="1200" spc="-150" dirty="0" err="1">
                <a:solidFill>
                  <a:schemeClr val="tx1"/>
                </a:solidFill>
                <a:effectLst/>
                <a:latin typeface="Cambria" panose="02040503050406030204" pitchFamily="18" charset="0"/>
                <a:ea typeface="Cambria" panose="02040503050406030204" pitchFamily="18" charset="0"/>
              </a:rPr>
              <a:t>habría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perdido</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en</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los</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hilos</a:t>
            </a:r>
            <a:r>
              <a:rPr lang="en-US" sz="2000" kern="1200" spc="-150" dirty="0">
                <a:solidFill>
                  <a:schemeClr val="tx1"/>
                </a:solidFill>
                <a:effectLst/>
                <a:latin typeface="Cambria" panose="02040503050406030204" pitchFamily="18" charset="0"/>
                <a:ea typeface="Cambria" panose="02040503050406030204" pitchFamily="18" charset="0"/>
              </a:rPr>
              <a:t> del </a:t>
            </a:r>
            <a:r>
              <a:rPr lang="en-US" sz="2000" kern="1200" spc="-150" dirty="0" err="1">
                <a:solidFill>
                  <a:schemeClr val="tx1"/>
                </a:solidFill>
                <a:effectLst/>
                <a:latin typeface="Cambria" panose="02040503050406030204" pitchFamily="18" charset="0"/>
                <a:ea typeface="Cambria" panose="02040503050406030204" pitchFamily="18" charset="0"/>
              </a:rPr>
              <a:t>telar</a:t>
            </a:r>
            <a:r>
              <a:rPr lang="en-US" sz="2000" kern="1200" spc="-150" dirty="0">
                <a:solidFill>
                  <a:schemeClr val="tx1"/>
                </a:solidFill>
                <a:effectLst/>
                <a:latin typeface="Cambria" panose="02040503050406030204" pitchFamily="18" charset="0"/>
                <a:ea typeface="Cambria" panose="02040503050406030204" pitchFamily="18" charset="0"/>
              </a:rPr>
              <a:t>. </a:t>
            </a:r>
            <a:br>
              <a:rPr lang="en-US" sz="2000" kern="1200" spc="-150" dirty="0">
                <a:solidFill>
                  <a:schemeClr val="tx1"/>
                </a:solidFill>
                <a:effectLst/>
                <a:latin typeface="Cambria" panose="02040503050406030204" pitchFamily="18" charset="0"/>
                <a:ea typeface="Cambria" panose="02040503050406030204" pitchFamily="18" charset="0"/>
              </a:rPr>
            </a:br>
            <a:br>
              <a:rPr lang="en-US" sz="2000" kern="1200" spc="-150" dirty="0">
                <a:solidFill>
                  <a:schemeClr val="tx1"/>
                </a:solidFill>
                <a:effectLst/>
                <a:latin typeface="Cambria" panose="02040503050406030204" pitchFamily="18" charset="0"/>
                <a:ea typeface="Cambria" panose="02040503050406030204" pitchFamily="18" charset="0"/>
              </a:rPr>
            </a:br>
            <a:r>
              <a:rPr lang="en-US" sz="2000" kern="1200" spc="-150" dirty="0">
                <a:solidFill>
                  <a:schemeClr val="tx1"/>
                </a:solidFill>
                <a:effectLst/>
                <a:latin typeface="Cambria" panose="02040503050406030204" pitchFamily="18" charset="0"/>
                <a:ea typeface="Cambria" panose="02040503050406030204" pitchFamily="18" charset="0"/>
              </a:rPr>
              <a:t>Pero </a:t>
            </a:r>
            <a:r>
              <a:rPr lang="en-US" sz="2000" kern="1200" spc="-150" dirty="0" err="1">
                <a:solidFill>
                  <a:schemeClr val="tx1"/>
                </a:solidFill>
                <a:effectLst/>
                <a:latin typeface="Cambria" panose="02040503050406030204" pitchFamily="18" charset="0"/>
                <a:ea typeface="Cambria" panose="02040503050406030204" pitchFamily="18" charset="0"/>
              </a:rPr>
              <a:t>dentro</a:t>
            </a:r>
            <a:r>
              <a:rPr lang="en-US" sz="2000" kern="1200" spc="-150" dirty="0">
                <a:solidFill>
                  <a:schemeClr val="tx1"/>
                </a:solidFill>
                <a:effectLst/>
                <a:latin typeface="Cambria" panose="02040503050406030204" pitchFamily="18" charset="0"/>
                <a:ea typeface="Cambria" panose="02040503050406030204" pitchFamily="18" charset="0"/>
              </a:rPr>
              <a:t> de </a:t>
            </a:r>
            <a:r>
              <a:rPr lang="en-US" sz="2000" kern="1200" spc="-150" dirty="0" err="1">
                <a:solidFill>
                  <a:schemeClr val="tx1"/>
                </a:solidFill>
                <a:effectLst/>
                <a:latin typeface="Cambria" panose="02040503050406030204" pitchFamily="18" charset="0"/>
                <a:ea typeface="Cambria" panose="02040503050406030204" pitchFamily="18" charset="0"/>
              </a:rPr>
              <a:t>su</a:t>
            </a:r>
            <a:r>
              <a:rPr lang="en-US" sz="2000" kern="1200" spc="-150" dirty="0">
                <a:solidFill>
                  <a:schemeClr val="tx1"/>
                </a:solidFill>
                <a:effectLst/>
                <a:latin typeface="Cambria" panose="02040503050406030204" pitchFamily="18" charset="0"/>
                <a:ea typeface="Cambria" panose="02040503050406030204" pitchFamily="18" charset="0"/>
              </a:rPr>
              <a:t> suerte, </a:t>
            </a:r>
            <a:r>
              <a:rPr lang="en-US" sz="2000" kern="1200" spc="-150" dirty="0" err="1">
                <a:solidFill>
                  <a:schemeClr val="tx1"/>
                </a:solidFill>
                <a:effectLst/>
                <a:latin typeface="Cambria" panose="02040503050406030204" pitchFamily="18" charset="0"/>
                <a:ea typeface="Cambria" panose="02040503050406030204" pitchFamily="18" charset="0"/>
              </a:rPr>
              <a:t>decidió</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embarcarse</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en</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el</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estudio</a:t>
            </a:r>
            <a:r>
              <a:rPr lang="en-US" sz="2000" kern="1200" spc="-150" dirty="0">
                <a:solidFill>
                  <a:schemeClr val="tx1"/>
                </a:solidFill>
                <a:effectLst/>
                <a:latin typeface="Cambria" panose="02040503050406030204" pitchFamily="18" charset="0"/>
                <a:ea typeface="Cambria" panose="02040503050406030204" pitchFamily="18" charset="0"/>
              </a:rPr>
              <a:t>. Se </a:t>
            </a:r>
            <a:r>
              <a:rPr lang="en-US" sz="2000" kern="1200" spc="-150" dirty="0" err="1">
                <a:solidFill>
                  <a:schemeClr val="tx1"/>
                </a:solidFill>
                <a:effectLst/>
                <a:latin typeface="Cambria" panose="02040503050406030204" pitchFamily="18" charset="0"/>
                <a:ea typeface="Cambria" panose="02040503050406030204" pitchFamily="18" charset="0"/>
              </a:rPr>
              <a:t>negó</a:t>
            </a:r>
            <a:r>
              <a:rPr lang="en-US" sz="2000" kern="1200" spc="-150" dirty="0">
                <a:solidFill>
                  <a:schemeClr val="tx1"/>
                </a:solidFill>
                <a:effectLst/>
                <a:latin typeface="Cambria" panose="02040503050406030204" pitchFamily="18" charset="0"/>
                <a:ea typeface="Cambria" panose="02040503050406030204" pitchFamily="18" charset="0"/>
              </a:rPr>
              <a:t> a </a:t>
            </a:r>
            <a:r>
              <a:rPr lang="en-US" sz="2000" kern="1200" spc="-150" dirty="0" err="1">
                <a:solidFill>
                  <a:schemeClr val="tx1"/>
                </a:solidFill>
                <a:effectLst/>
                <a:latin typeface="Cambria" panose="02040503050406030204" pitchFamily="18" charset="0"/>
                <a:ea typeface="Cambria" panose="02040503050406030204" pitchFamily="18" charset="0"/>
              </a:rPr>
              <a:t>casarse</a:t>
            </a:r>
            <a:r>
              <a:rPr lang="en-US" sz="2000" kern="1200" spc="-150" dirty="0">
                <a:solidFill>
                  <a:schemeClr val="tx1"/>
                </a:solidFill>
                <a:effectLst/>
                <a:latin typeface="Cambria" panose="02040503050406030204" pitchFamily="18" charset="0"/>
                <a:ea typeface="Cambria" panose="02040503050406030204" pitchFamily="18" charset="0"/>
              </a:rPr>
              <a:t>, a </a:t>
            </a:r>
            <a:r>
              <a:rPr lang="en-US" sz="2000" kern="1200" spc="-150" dirty="0" err="1">
                <a:solidFill>
                  <a:schemeClr val="tx1"/>
                </a:solidFill>
                <a:effectLst/>
                <a:latin typeface="Cambria" panose="02040503050406030204" pitchFamily="18" charset="0"/>
                <a:ea typeface="Cambria" panose="02040503050406030204" pitchFamily="18" charset="0"/>
              </a:rPr>
              <a:t>pesar</a:t>
            </a:r>
            <a:r>
              <a:rPr lang="en-US" sz="2000" kern="1200" spc="-150" dirty="0">
                <a:solidFill>
                  <a:schemeClr val="tx1"/>
                </a:solidFill>
                <a:effectLst/>
                <a:latin typeface="Cambria" panose="02040503050406030204" pitchFamily="18" charset="0"/>
                <a:ea typeface="Cambria" panose="02040503050406030204" pitchFamily="18" charset="0"/>
              </a:rPr>
              <a:t> de </a:t>
            </a:r>
            <a:r>
              <a:rPr lang="en-US" sz="2000" kern="1200" spc="-150" dirty="0" err="1">
                <a:solidFill>
                  <a:schemeClr val="tx1"/>
                </a:solidFill>
                <a:effectLst/>
                <a:latin typeface="Cambria" panose="02040503050406030204" pitchFamily="18" charset="0"/>
                <a:ea typeface="Cambria" panose="02040503050406030204" pitchFamily="18" charset="0"/>
              </a:rPr>
              <a:t>su</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belleza</a:t>
            </a:r>
            <a:r>
              <a:rPr lang="en-US" sz="2000" kern="1200" spc="-150" dirty="0">
                <a:solidFill>
                  <a:schemeClr val="tx1"/>
                </a:solidFill>
                <a:effectLst/>
                <a:latin typeface="Cambria" panose="02040503050406030204" pitchFamily="18" charset="0"/>
                <a:ea typeface="Cambria" panose="02040503050406030204" pitchFamily="18" charset="0"/>
              </a:rPr>
              <a:t>; no </a:t>
            </a:r>
            <a:r>
              <a:rPr lang="en-US" sz="2000" kern="1200" spc="-150" dirty="0" err="1">
                <a:solidFill>
                  <a:schemeClr val="tx1"/>
                </a:solidFill>
                <a:effectLst/>
                <a:latin typeface="Cambria" panose="02040503050406030204" pitchFamily="18" charset="0"/>
                <a:ea typeface="Cambria" panose="02040503050406030204" pitchFamily="18" charset="0"/>
              </a:rPr>
              <a:t>quiso</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tener</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hijos</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rechazó</a:t>
            </a:r>
            <a:r>
              <a:rPr lang="en-US" sz="2000" kern="1200" spc="-150" dirty="0">
                <a:solidFill>
                  <a:schemeClr val="tx1"/>
                </a:solidFill>
                <a:effectLst/>
                <a:latin typeface="Cambria" panose="02040503050406030204" pitchFamily="18" charset="0"/>
                <a:ea typeface="Cambria" panose="02040503050406030204" pitchFamily="18" charset="0"/>
              </a:rPr>
              <a:t> ser </a:t>
            </a:r>
            <a:r>
              <a:rPr lang="en-US" sz="2000" kern="1200" spc="-150" dirty="0" err="1">
                <a:solidFill>
                  <a:schemeClr val="tx1"/>
                </a:solidFill>
                <a:effectLst/>
                <a:latin typeface="Cambria" panose="02040503050406030204" pitchFamily="18" charset="0"/>
                <a:ea typeface="Cambria" panose="02040503050406030204" pitchFamily="18" charset="0"/>
              </a:rPr>
              <a:t>una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virgen</a:t>
            </a:r>
            <a:r>
              <a:rPr lang="en-US" sz="2000" kern="1200" spc="-150" dirty="0">
                <a:solidFill>
                  <a:schemeClr val="tx1"/>
                </a:solidFill>
                <a:effectLst/>
                <a:latin typeface="Cambria" panose="02040503050406030204" pitchFamily="18" charset="0"/>
                <a:ea typeface="Cambria" panose="02040503050406030204" pitchFamily="18" charset="0"/>
              </a:rPr>
              <a:t>. Hypatia </a:t>
            </a:r>
            <a:r>
              <a:rPr lang="en-US" sz="2000" kern="1200" spc="-150" dirty="0" err="1">
                <a:solidFill>
                  <a:schemeClr val="tx1"/>
                </a:solidFill>
                <a:effectLst/>
                <a:latin typeface="Cambria" panose="02040503050406030204" pitchFamily="18" charset="0"/>
                <a:ea typeface="Cambria" panose="02040503050406030204" pitchFamily="18" charset="0"/>
              </a:rPr>
              <a:t>rompió</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el</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molde</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desafió</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todo</a:t>
            </a:r>
            <a:r>
              <a:rPr lang="en-US" sz="2000" kern="1200" spc="-150" dirty="0">
                <a:solidFill>
                  <a:schemeClr val="tx1"/>
                </a:solidFill>
                <a:effectLst/>
                <a:latin typeface="Cambria" panose="02040503050406030204" pitchFamily="18" charset="0"/>
                <a:ea typeface="Cambria" panose="02040503050406030204" pitchFamily="18" charset="0"/>
              </a:rPr>
              <a:t> lo que, </a:t>
            </a:r>
            <a:r>
              <a:rPr lang="en-US" sz="2000" kern="1200" spc="-150" dirty="0" err="1">
                <a:solidFill>
                  <a:schemeClr val="tx1"/>
                </a:solidFill>
                <a:effectLst/>
                <a:latin typeface="Cambria" panose="02040503050406030204" pitchFamily="18" charset="0"/>
                <a:ea typeface="Cambria" panose="02040503050406030204" pitchFamily="18" charset="0"/>
              </a:rPr>
              <a:t>por</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mujer</a:t>
            </a:r>
            <a:r>
              <a:rPr lang="en-US" sz="2000" kern="1200" spc="-150" dirty="0">
                <a:solidFill>
                  <a:schemeClr val="tx1"/>
                </a:solidFill>
                <a:effectLst/>
                <a:latin typeface="Cambria" panose="02040503050406030204" pitchFamily="18" charset="0"/>
                <a:ea typeface="Cambria" panose="02040503050406030204" pitchFamily="18" charset="0"/>
              </a:rPr>
              <a:t>, le era </a:t>
            </a:r>
            <a:r>
              <a:rPr lang="en-US" sz="2000" kern="1200" spc="-150" dirty="0" err="1">
                <a:solidFill>
                  <a:schemeClr val="tx1"/>
                </a:solidFill>
                <a:effectLst/>
                <a:latin typeface="Cambria" panose="02040503050406030204" pitchFamily="18" charset="0"/>
                <a:ea typeface="Cambria" panose="02040503050406030204" pitchFamily="18" charset="0"/>
              </a:rPr>
              <a:t>impuesto</a:t>
            </a:r>
            <a:r>
              <a:rPr lang="en-US" sz="2000" kern="1200" spc="-150" dirty="0">
                <a:solidFill>
                  <a:schemeClr val="tx1"/>
                </a:solidFill>
                <a:effectLst/>
                <a:latin typeface="Cambria" panose="02040503050406030204" pitchFamily="18" charset="0"/>
                <a:ea typeface="Cambria" panose="02040503050406030204" pitchFamily="18" charset="0"/>
              </a:rPr>
              <a:t>. Se </a:t>
            </a:r>
            <a:r>
              <a:rPr lang="en-US" sz="2000" kern="1200" spc="-150" dirty="0" err="1">
                <a:solidFill>
                  <a:schemeClr val="tx1"/>
                </a:solidFill>
                <a:effectLst/>
                <a:latin typeface="Cambria" panose="02040503050406030204" pitchFamily="18" charset="0"/>
                <a:ea typeface="Cambria" panose="02040503050406030204" pitchFamily="18" charset="0"/>
              </a:rPr>
              <a:t>rebeló</a:t>
            </a:r>
            <a:r>
              <a:rPr lang="en-US" sz="2000" kern="1200" spc="-150" dirty="0">
                <a:solidFill>
                  <a:schemeClr val="tx1"/>
                </a:solidFill>
                <a:effectLst/>
                <a:latin typeface="Cambria" panose="02040503050406030204" pitchFamily="18" charset="0"/>
                <a:ea typeface="Cambria" panose="02040503050406030204" pitchFamily="18" charset="0"/>
              </a:rPr>
              <a:t> a </a:t>
            </a:r>
            <a:r>
              <a:rPr lang="en-US" sz="2000" kern="1200" spc="-150" dirty="0" err="1">
                <a:solidFill>
                  <a:schemeClr val="tx1"/>
                </a:solidFill>
                <a:effectLst/>
                <a:latin typeface="Cambria" panose="02040503050406030204" pitchFamily="18" charset="0"/>
                <a:ea typeface="Cambria" panose="02040503050406030204" pitchFamily="18" charset="0"/>
              </a:rPr>
              <a:t>través</a:t>
            </a:r>
            <a:r>
              <a:rPr lang="en-US" sz="2000" kern="1200" spc="-150" dirty="0">
                <a:solidFill>
                  <a:schemeClr val="tx1"/>
                </a:solidFill>
                <a:effectLst/>
                <a:latin typeface="Cambria" panose="02040503050406030204" pitchFamily="18" charset="0"/>
                <a:ea typeface="Cambria" panose="02040503050406030204" pitchFamily="18" charset="0"/>
              </a:rPr>
              <a:t> de la </a:t>
            </a:r>
            <a:r>
              <a:rPr lang="en-US" sz="2000" kern="1200" spc="-150" dirty="0" err="1">
                <a:solidFill>
                  <a:schemeClr val="tx1"/>
                </a:solidFill>
                <a:effectLst/>
                <a:latin typeface="Cambria" panose="02040503050406030204" pitchFamily="18" charset="0"/>
                <a:ea typeface="Cambria" panose="02040503050406030204" pitchFamily="18" charset="0"/>
              </a:rPr>
              <a:t>ciencia</a:t>
            </a:r>
            <a:r>
              <a:rPr lang="en-US" sz="2000" kern="1200" spc="-150" dirty="0">
                <a:solidFill>
                  <a:schemeClr val="tx1"/>
                </a:solidFill>
                <a:effectLst/>
                <a:latin typeface="Cambria" panose="02040503050406030204" pitchFamily="18" charset="0"/>
                <a:ea typeface="Cambria" panose="02040503050406030204" pitchFamily="18" charset="0"/>
              </a:rPr>
              <a:t> y, </a:t>
            </a:r>
            <a:br>
              <a:rPr lang="en-US" sz="2000" kern="1200" spc="-150" dirty="0">
                <a:solidFill>
                  <a:schemeClr val="tx1"/>
                </a:solidFill>
                <a:effectLst/>
                <a:latin typeface="Cambria" panose="02040503050406030204" pitchFamily="18" charset="0"/>
                <a:ea typeface="Cambria" panose="02040503050406030204" pitchFamily="18" charset="0"/>
              </a:rPr>
            </a:br>
            <a:r>
              <a:rPr lang="en-US" sz="2000" kern="1200" spc="-150" dirty="0" err="1">
                <a:solidFill>
                  <a:schemeClr val="tx1"/>
                </a:solidFill>
                <a:effectLst/>
                <a:latin typeface="Cambria" panose="02040503050406030204" pitchFamily="18" charset="0"/>
                <a:ea typeface="Cambria" panose="02040503050406030204" pitchFamily="18" charset="0"/>
              </a:rPr>
              <a:t>por</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ello</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fue</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castigada</a:t>
            </a:r>
            <a:r>
              <a:rPr lang="en-US" sz="2000" kern="1200" spc="-150" dirty="0">
                <a:solidFill>
                  <a:schemeClr val="tx1"/>
                </a:solidFill>
                <a:effectLst/>
                <a:latin typeface="Cambria" panose="02040503050406030204" pitchFamily="18" charset="0"/>
                <a:ea typeface="Cambria" panose="02040503050406030204" pitchFamily="18" charset="0"/>
              </a:rPr>
              <a:t>. </a:t>
            </a:r>
            <a:br>
              <a:rPr lang="en-US" sz="2000" kern="1200" spc="-150" dirty="0">
                <a:solidFill>
                  <a:schemeClr val="tx1"/>
                </a:solidFill>
                <a:effectLst/>
                <a:latin typeface="Cambria" panose="02040503050406030204" pitchFamily="18" charset="0"/>
                <a:ea typeface="Cambria" panose="02040503050406030204" pitchFamily="18" charset="0"/>
              </a:rPr>
            </a:br>
            <a:r>
              <a:rPr lang="en-US" sz="2000" kern="1200" spc="-150" dirty="0">
                <a:solidFill>
                  <a:schemeClr val="tx1"/>
                </a:solidFill>
                <a:effectLst/>
                <a:latin typeface="Cambria" panose="02040503050406030204" pitchFamily="18" charset="0"/>
                <a:ea typeface="Cambria" panose="02040503050406030204" pitchFamily="18" charset="0"/>
              </a:rPr>
              <a:t>La </a:t>
            </a:r>
            <a:r>
              <a:rPr lang="en-US" sz="2000" kern="1200" spc="-150" dirty="0" err="1">
                <a:solidFill>
                  <a:schemeClr val="tx1"/>
                </a:solidFill>
                <a:effectLst/>
                <a:latin typeface="Cambria" panose="02040503050406030204" pitchFamily="18" charset="0"/>
                <a:ea typeface="Cambria" panose="02040503050406030204" pitchFamily="18" charset="0"/>
              </a:rPr>
              <a:t>muerte</a:t>
            </a:r>
            <a:r>
              <a:rPr lang="en-US" sz="2000" kern="1200" spc="-150" dirty="0">
                <a:solidFill>
                  <a:schemeClr val="tx1"/>
                </a:solidFill>
                <a:effectLst/>
                <a:latin typeface="Cambria" panose="02040503050406030204" pitchFamily="18" charset="0"/>
                <a:ea typeface="Cambria" panose="02040503050406030204" pitchFamily="18" charset="0"/>
              </a:rPr>
              <a:t> de Hypatia no </a:t>
            </a:r>
            <a:r>
              <a:rPr lang="en-US" sz="2000" kern="1200" spc="-150" dirty="0" err="1">
                <a:solidFill>
                  <a:schemeClr val="tx1"/>
                </a:solidFill>
                <a:effectLst/>
                <a:latin typeface="Cambria" panose="02040503050406030204" pitchFamily="18" charset="0"/>
                <a:ea typeface="Cambria" panose="02040503050406030204" pitchFamily="18" charset="0"/>
              </a:rPr>
              <a:t>responde</a:t>
            </a:r>
            <a:r>
              <a:rPr lang="en-US" sz="2000" kern="1200" spc="-150" dirty="0">
                <a:solidFill>
                  <a:schemeClr val="tx1"/>
                </a:solidFill>
                <a:effectLst/>
                <a:latin typeface="Cambria" panose="02040503050406030204" pitchFamily="18" charset="0"/>
                <a:ea typeface="Cambria" panose="02040503050406030204" pitchFamily="18" charset="0"/>
              </a:rPr>
              <a:t> a </a:t>
            </a:r>
            <a:r>
              <a:rPr lang="en-US" sz="2000" kern="1200" spc="-150" dirty="0" err="1">
                <a:solidFill>
                  <a:schemeClr val="tx1"/>
                </a:solidFill>
                <a:effectLst/>
                <a:latin typeface="Cambria" panose="02040503050406030204" pitchFamily="18" charset="0"/>
                <a:ea typeface="Cambria" panose="02040503050406030204" pitchFamily="18" charset="0"/>
              </a:rPr>
              <a:t>cuestiones</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religiosas</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Estas</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fueron</a:t>
            </a:r>
            <a:r>
              <a:rPr lang="en-US" sz="2000" kern="1200" spc="-150" dirty="0">
                <a:solidFill>
                  <a:schemeClr val="tx1"/>
                </a:solidFill>
                <a:effectLst/>
                <a:latin typeface="Cambria" panose="02040503050406030204" pitchFamily="18" charset="0"/>
                <a:ea typeface="Cambria" panose="02040503050406030204" pitchFamily="18" charset="0"/>
              </a:rPr>
              <a:t> un </a:t>
            </a:r>
            <a:r>
              <a:rPr lang="en-US" sz="2000" kern="1200" spc="-150" dirty="0" err="1">
                <a:solidFill>
                  <a:schemeClr val="tx1"/>
                </a:solidFill>
                <a:effectLst/>
                <a:latin typeface="Cambria" panose="02040503050406030204" pitchFamily="18" charset="0"/>
                <a:ea typeface="Cambria" panose="02040503050406030204" pitchFamily="18" charset="0"/>
              </a:rPr>
              <a:t>mero</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pretexto</a:t>
            </a:r>
            <a:r>
              <a:rPr lang="en-US" sz="2000" kern="1200" spc="-150" dirty="0">
                <a:solidFill>
                  <a:schemeClr val="tx1"/>
                </a:solidFill>
                <a:effectLst/>
                <a:latin typeface="Cambria" panose="02040503050406030204" pitchFamily="18" charset="0"/>
                <a:ea typeface="Cambria" panose="02040503050406030204" pitchFamily="18" charset="0"/>
              </a:rPr>
              <a:t> para </a:t>
            </a:r>
            <a:r>
              <a:rPr lang="en-US" sz="2000" kern="1200" spc="-150" dirty="0" err="1">
                <a:solidFill>
                  <a:schemeClr val="tx1"/>
                </a:solidFill>
                <a:effectLst/>
                <a:latin typeface="Cambria" panose="02040503050406030204" pitchFamily="18" charset="0"/>
                <a:ea typeface="Cambria" panose="02040503050406030204" pitchFamily="18" charset="0"/>
              </a:rPr>
              <a:t>detener</a:t>
            </a:r>
            <a:r>
              <a:rPr lang="en-US" sz="2000" kern="1200" spc="-150" dirty="0">
                <a:solidFill>
                  <a:schemeClr val="tx1"/>
                </a:solidFill>
                <a:effectLst/>
                <a:latin typeface="Cambria" panose="02040503050406030204" pitchFamily="18" charset="0"/>
                <a:ea typeface="Cambria" panose="02040503050406030204" pitchFamily="18" charset="0"/>
              </a:rPr>
              <a:t> a la </a:t>
            </a:r>
            <a:r>
              <a:rPr lang="en-US" sz="2000" kern="1200" spc="-150" dirty="0" err="1">
                <a:solidFill>
                  <a:schemeClr val="tx1"/>
                </a:solidFill>
                <a:effectLst/>
                <a:latin typeface="Cambria" panose="02040503050406030204" pitchFamily="18" charset="0"/>
                <a:ea typeface="Cambria" panose="02040503050406030204" pitchFamily="18" charset="0"/>
              </a:rPr>
              <a:t>mujer</a:t>
            </a:r>
            <a:r>
              <a:rPr lang="en-US" sz="2000" kern="1200" spc="-150" dirty="0">
                <a:solidFill>
                  <a:schemeClr val="tx1"/>
                </a:solidFill>
                <a:effectLst/>
                <a:latin typeface="Cambria" panose="02040503050406030204" pitchFamily="18" charset="0"/>
                <a:ea typeface="Cambria" panose="02040503050406030204" pitchFamily="18" charset="0"/>
              </a:rPr>
              <a:t> que se </a:t>
            </a:r>
            <a:r>
              <a:rPr lang="en-US" sz="2000" kern="1200" spc="-150" dirty="0" err="1">
                <a:solidFill>
                  <a:schemeClr val="tx1"/>
                </a:solidFill>
                <a:effectLst/>
                <a:latin typeface="Cambria" panose="02040503050406030204" pitchFamily="18" charset="0"/>
                <a:ea typeface="Cambria" panose="02040503050406030204" pitchFamily="18" charset="0"/>
              </a:rPr>
              <a:t>atrevió</a:t>
            </a:r>
            <a:r>
              <a:rPr lang="en-US" sz="2000" kern="1200" spc="-150" dirty="0">
                <a:solidFill>
                  <a:schemeClr val="tx1"/>
                </a:solidFill>
                <a:effectLst/>
                <a:latin typeface="Cambria" panose="02040503050406030204" pitchFamily="18" charset="0"/>
                <a:ea typeface="Cambria" panose="02040503050406030204" pitchFamily="18" charset="0"/>
              </a:rPr>
              <a:t> a </a:t>
            </a:r>
            <a:r>
              <a:rPr lang="en-US" sz="2000" kern="1200" spc="-150" dirty="0" err="1">
                <a:solidFill>
                  <a:schemeClr val="tx1"/>
                </a:solidFill>
                <a:effectLst/>
                <a:latin typeface="Cambria" panose="02040503050406030204" pitchFamily="18" charset="0"/>
                <a:ea typeface="Cambria" panose="02040503050406030204" pitchFamily="18" charset="0"/>
              </a:rPr>
              <a:t>alzarse</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en</a:t>
            </a:r>
            <a:r>
              <a:rPr lang="en-US" sz="2000" kern="1200" spc="-150" dirty="0">
                <a:solidFill>
                  <a:schemeClr val="tx1"/>
                </a:solidFill>
                <a:effectLst/>
                <a:latin typeface="Cambria" panose="02040503050406030204" pitchFamily="18" charset="0"/>
                <a:ea typeface="Cambria" panose="02040503050406030204" pitchFamily="18" charset="0"/>
              </a:rPr>
              <a:t> un </a:t>
            </a:r>
            <a:r>
              <a:rPr lang="en-US" sz="2000" kern="1200" spc="-150" dirty="0" err="1">
                <a:solidFill>
                  <a:schemeClr val="tx1"/>
                </a:solidFill>
                <a:effectLst/>
                <a:latin typeface="Cambria" panose="02040503050406030204" pitchFamily="18" charset="0"/>
                <a:ea typeface="Cambria" panose="02040503050406030204" pitchFamily="18" charset="0"/>
              </a:rPr>
              <a:t>mundo</a:t>
            </a:r>
            <a:r>
              <a:rPr lang="en-US" sz="2000" kern="1200" spc="-150" dirty="0">
                <a:solidFill>
                  <a:schemeClr val="tx1"/>
                </a:solidFill>
                <a:effectLst/>
                <a:latin typeface="Cambria" panose="02040503050406030204" pitchFamily="18" charset="0"/>
                <a:ea typeface="Cambria" panose="02040503050406030204" pitchFamily="18" charset="0"/>
              </a:rPr>
              <a:t> de hombres. </a:t>
            </a:r>
            <a:r>
              <a:rPr lang="en-US" sz="2000" kern="1200" spc="-150" dirty="0" err="1">
                <a:solidFill>
                  <a:schemeClr val="tx1"/>
                </a:solidFill>
                <a:effectLst/>
                <a:latin typeface="Cambria" panose="02040503050406030204" pitchFamily="18" charset="0"/>
                <a:ea typeface="Cambria" panose="02040503050406030204" pitchFamily="18" charset="0"/>
              </a:rPr>
              <a:t>Su</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asesinato</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fue</a:t>
            </a:r>
            <a:r>
              <a:rPr lang="en-US" sz="2000" kern="1200" spc="-150" dirty="0">
                <a:solidFill>
                  <a:schemeClr val="tx1"/>
                </a:solidFill>
                <a:effectLst/>
                <a:latin typeface="Cambria" panose="02040503050406030204" pitchFamily="18" charset="0"/>
                <a:ea typeface="Cambria" panose="02040503050406030204" pitchFamily="18" charset="0"/>
              </a:rPr>
              <a:t> un </a:t>
            </a:r>
            <a:r>
              <a:rPr lang="en-US" sz="2000" kern="1200" spc="-150" dirty="0" err="1">
                <a:solidFill>
                  <a:schemeClr val="tx1"/>
                </a:solidFill>
                <a:effectLst/>
                <a:latin typeface="Cambria" panose="02040503050406030204" pitchFamily="18" charset="0"/>
                <a:ea typeface="Cambria" panose="02040503050406030204" pitchFamily="18" charset="0"/>
              </a:rPr>
              <a:t>caso</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excepcional</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dentro</a:t>
            </a:r>
            <a:r>
              <a:rPr lang="en-US" sz="2000" kern="1200" spc="-150" dirty="0">
                <a:solidFill>
                  <a:schemeClr val="tx1"/>
                </a:solidFill>
                <a:effectLst/>
                <a:latin typeface="Cambria" panose="02040503050406030204" pitchFamily="18" charset="0"/>
                <a:ea typeface="Cambria" panose="02040503050406030204" pitchFamily="18" charset="0"/>
              </a:rPr>
              <a:t> de </a:t>
            </a:r>
            <a:r>
              <a:rPr lang="en-US" sz="2000" kern="1200" spc="-150" dirty="0" err="1">
                <a:solidFill>
                  <a:schemeClr val="tx1"/>
                </a:solidFill>
                <a:effectLst/>
                <a:latin typeface="Cambria" panose="02040503050406030204" pitchFamily="18" charset="0"/>
                <a:ea typeface="Cambria" panose="02040503050406030204" pitchFamily="18" charset="0"/>
              </a:rPr>
              <a:t>una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escuela</a:t>
            </a:r>
            <a:r>
              <a:rPr lang="en-US" sz="2000" kern="1200" spc="-150" dirty="0">
                <a:solidFill>
                  <a:schemeClr val="tx1"/>
                </a:solidFill>
                <a:effectLst/>
                <a:latin typeface="Cambria" panose="02040503050406030204" pitchFamily="18" charset="0"/>
                <a:ea typeface="Cambria" panose="02040503050406030204" pitchFamily="18" charset="0"/>
              </a:rPr>
              <a:t> que </a:t>
            </a:r>
            <a:r>
              <a:rPr lang="en-US" sz="2000" kern="1200" spc="-150" dirty="0" err="1">
                <a:solidFill>
                  <a:schemeClr val="tx1"/>
                </a:solidFill>
                <a:effectLst/>
                <a:latin typeface="Cambria" panose="02040503050406030204" pitchFamily="18" charset="0"/>
                <a:ea typeface="Cambria" panose="02040503050406030204" pitchFamily="18" charset="0"/>
              </a:rPr>
              <a:t>creció</a:t>
            </a:r>
            <a:r>
              <a:rPr lang="en-US" sz="2000" kern="1200" spc="-150" dirty="0">
                <a:solidFill>
                  <a:schemeClr val="tx1"/>
                </a:solidFill>
                <a:effectLst/>
                <a:latin typeface="Cambria" panose="02040503050406030204" pitchFamily="18" charset="0"/>
                <a:ea typeface="Cambria" panose="02040503050406030204" pitchFamily="18" charset="0"/>
              </a:rPr>
              <a:t> hasta </a:t>
            </a:r>
            <a:r>
              <a:rPr lang="en-US" sz="2000" kern="1200" spc="-150" dirty="0" err="1">
                <a:solidFill>
                  <a:schemeClr val="tx1"/>
                </a:solidFill>
                <a:effectLst/>
                <a:latin typeface="Cambria" panose="02040503050406030204" pitchFamily="18" charset="0"/>
                <a:ea typeface="Cambria" panose="02040503050406030204" pitchFamily="18" charset="0"/>
              </a:rPr>
              <a:t>el</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siglo</a:t>
            </a:r>
            <a:r>
              <a:rPr lang="en-US" sz="2000" kern="1200" spc="-150" dirty="0">
                <a:solidFill>
                  <a:schemeClr val="tx1"/>
                </a:solidFill>
                <a:effectLst/>
                <a:latin typeface="Cambria" panose="02040503050406030204" pitchFamily="18" charset="0"/>
                <a:ea typeface="Cambria" panose="02040503050406030204" pitchFamily="18" charset="0"/>
              </a:rPr>
              <a:t> VII. Cuesta, </a:t>
            </a:r>
            <a:r>
              <a:rPr lang="en-US" sz="2000" kern="1200" spc="-150" dirty="0" err="1">
                <a:solidFill>
                  <a:schemeClr val="tx1"/>
                </a:solidFill>
                <a:effectLst/>
                <a:latin typeface="Cambria" panose="02040503050406030204" pitchFamily="18" charset="0"/>
                <a:ea typeface="Cambria" panose="02040503050406030204" pitchFamily="18" charset="0"/>
              </a:rPr>
              <a:t>por</a:t>
            </a:r>
            <a:r>
              <a:rPr lang="en-US" sz="2000" kern="1200" spc="-150" dirty="0">
                <a:solidFill>
                  <a:schemeClr val="tx1"/>
                </a:solidFill>
                <a:effectLst/>
                <a:latin typeface="Cambria" panose="02040503050406030204" pitchFamily="18" charset="0"/>
                <a:ea typeface="Cambria" panose="02040503050406030204" pitchFamily="18" charset="0"/>
              </a:rPr>
              <a:t> tanto, </a:t>
            </a:r>
            <a:r>
              <a:rPr lang="en-US" sz="2000" kern="1200" spc="-150" dirty="0" err="1">
                <a:solidFill>
                  <a:schemeClr val="tx1"/>
                </a:solidFill>
                <a:effectLst/>
                <a:latin typeface="Cambria" panose="02040503050406030204" pitchFamily="18" charset="0"/>
                <a:ea typeface="Cambria" panose="02040503050406030204" pitchFamily="18" charset="0"/>
              </a:rPr>
              <a:t>creer</a:t>
            </a:r>
            <a:r>
              <a:rPr lang="en-US" sz="2000" kern="1200" spc="-150" dirty="0">
                <a:solidFill>
                  <a:schemeClr val="tx1"/>
                </a:solidFill>
                <a:effectLst/>
                <a:latin typeface="Cambria" panose="02040503050406030204" pitchFamily="18" charset="0"/>
                <a:ea typeface="Cambria" panose="02040503050406030204" pitchFamily="18" charset="0"/>
              </a:rPr>
              <a:t> que </a:t>
            </a:r>
            <a:r>
              <a:rPr lang="en-US" sz="2000" kern="1200" spc="-150" dirty="0" err="1">
                <a:solidFill>
                  <a:schemeClr val="tx1"/>
                </a:solidFill>
                <a:effectLst/>
                <a:latin typeface="Cambria" panose="02040503050406030204" pitchFamily="18" charset="0"/>
                <a:ea typeface="Cambria" panose="02040503050406030204" pitchFamily="18" charset="0"/>
              </a:rPr>
              <a:t>murió</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por</a:t>
            </a:r>
            <a:r>
              <a:rPr lang="en-US" sz="2000" kern="1200" spc="-150" dirty="0">
                <a:solidFill>
                  <a:schemeClr val="tx1"/>
                </a:solidFill>
                <a:effectLst/>
                <a:latin typeface="Cambria" panose="02040503050406030204" pitchFamily="18" charset="0"/>
                <a:ea typeface="Cambria" panose="02040503050406030204" pitchFamily="18" charset="0"/>
              </a:rPr>
              <a:t> sus ideas. </a:t>
            </a:r>
            <a:br>
              <a:rPr lang="en-US" sz="2000" kern="1200" spc="-150" dirty="0">
                <a:solidFill>
                  <a:schemeClr val="tx1"/>
                </a:solidFill>
                <a:effectLst/>
                <a:latin typeface="Cambria" panose="02040503050406030204" pitchFamily="18" charset="0"/>
                <a:ea typeface="Cambria" panose="02040503050406030204" pitchFamily="18" charset="0"/>
              </a:rPr>
            </a:br>
            <a:br>
              <a:rPr lang="en-US" sz="2000" kern="1200" spc="-150" dirty="0">
                <a:solidFill>
                  <a:schemeClr val="tx1"/>
                </a:solidFill>
                <a:effectLst/>
                <a:latin typeface="Cambria" panose="02040503050406030204" pitchFamily="18" charset="0"/>
                <a:ea typeface="Cambria" panose="02040503050406030204" pitchFamily="18" charset="0"/>
              </a:rPr>
            </a:br>
            <a:r>
              <a:rPr lang="en-US" sz="2000" kern="1200" spc="-150" dirty="0">
                <a:solidFill>
                  <a:schemeClr val="tx1"/>
                </a:solidFill>
                <a:effectLst/>
                <a:latin typeface="Cambria" panose="02040503050406030204" pitchFamily="18" charset="0"/>
                <a:ea typeface="Cambria" panose="02040503050406030204" pitchFamily="18" charset="0"/>
              </a:rPr>
              <a:t>A Hypatia la </a:t>
            </a:r>
            <a:r>
              <a:rPr lang="en-US" sz="2000" kern="1200" spc="-150" dirty="0" err="1">
                <a:solidFill>
                  <a:schemeClr val="tx1"/>
                </a:solidFill>
                <a:effectLst/>
                <a:latin typeface="Cambria" panose="02040503050406030204" pitchFamily="18" charset="0"/>
                <a:ea typeface="Cambria" panose="02040503050406030204" pitchFamily="18" charset="0"/>
              </a:rPr>
              <a:t>mataron</a:t>
            </a:r>
            <a:r>
              <a:rPr lang="en-US" sz="2000" kern="1200" spc="-150" dirty="0">
                <a:solidFill>
                  <a:schemeClr val="tx1"/>
                </a:solidFill>
                <a:effectLst/>
                <a:latin typeface="Cambria" panose="02040503050406030204" pitchFamily="18" charset="0"/>
                <a:ea typeface="Cambria" panose="02040503050406030204" pitchFamily="18" charset="0"/>
              </a:rPr>
              <a:t> para </a:t>
            </a:r>
            <a:r>
              <a:rPr lang="en-US" sz="2000" kern="1200" spc="-150" dirty="0" err="1">
                <a:solidFill>
                  <a:schemeClr val="tx1"/>
                </a:solidFill>
                <a:effectLst/>
                <a:latin typeface="Cambria" panose="02040503050406030204" pitchFamily="18" charset="0"/>
                <a:ea typeface="Cambria" panose="02040503050406030204" pitchFamily="18" charset="0"/>
              </a:rPr>
              <a:t>evitar</a:t>
            </a:r>
            <a:r>
              <a:rPr lang="en-US" sz="2000" kern="1200" spc="-150" dirty="0">
                <a:solidFill>
                  <a:schemeClr val="tx1"/>
                </a:solidFill>
                <a:effectLst/>
                <a:latin typeface="Cambria" panose="02040503050406030204" pitchFamily="18" charset="0"/>
                <a:ea typeface="Cambria" panose="02040503050406030204" pitchFamily="18" charset="0"/>
              </a:rPr>
              <a:t> que </a:t>
            </a:r>
            <a:r>
              <a:rPr lang="en-US" sz="2000" kern="1200" spc="-150" dirty="0" err="1">
                <a:solidFill>
                  <a:schemeClr val="tx1"/>
                </a:solidFill>
                <a:effectLst/>
                <a:latin typeface="Cambria" panose="02040503050406030204" pitchFamily="18" charset="0"/>
                <a:ea typeface="Cambria" panose="02040503050406030204" pitchFamily="18" charset="0"/>
              </a:rPr>
              <a:t>el</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conocimiento</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tuviese</a:t>
            </a:r>
            <a:r>
              <a:rPr lang="en-US" sz="2000" kern="1200" spc="-150" dirty="0">
                <a:solidFill>
                  <a:schemeClr val="tx1"/>
                </a:solidFill>
                <a:effectLst/>
                <a:latin typeface="Cambria" panose="02040503050406030204" pitchFamily="18" charset="0"/>
                <a:ea typeface="Cambria" panose="02040503050406030204" pitchFamily="18" charset="0"/>
              </a:rPr>
              <a:t> rostro de </a:t>
            </a:r>
            <a:r>
              <a:rPr lang="en-US" sz="2000" kern="1200" spc="-150" dirty="0" err="1">
                <a:solidFill>
                  <a:schemeClr val="tx1"/>
                </a:solidFill>
                <a:effectLst/>
                <a:latin typeface="Cambria" panose="02040503050406030204" pitchFamily="18" charset="0"/>
                <a:ea typeface="Cambria" panose="02040503050406030204" pitchFamily="18" charset="0"/>
              </a:rPr>
              <a:t>mujer</a:t>
            </a:r>
            <a:r>
              <a:rPr lang="en-US" sz="2000" kern="1200" spc="-150" dirty="0">
                <a:solidFill>
                  <a:schemeClr val="tx1"/>
                </a:solidFill>
                <a:effectLst/>
                <a:latin typeface="Cambria" panose="02040503050406030204" pitchFamily="18" charset="0"/>
                <a:ea typeface="Cambria" panose="02040503050406030204" pitchFamily="18" charset="0"/>
              </a:rPr>
              <a:t>. Y hoy, tantos </a:t>
            </a:r>
            <a:r>
              <a:rPr lang="en-US" sz="2000" kern="1200" spc="-150" dirty="0" err="1">
                <a:solidFill>
                  <a:schemeClr val="tx1"/>
                </a:solidFill>
                <a:effectLst/>
                <a:latin typeface="Cambria" panose="02040503050406030204" pitchFamily="18" charset="0"/>
                <a:ea typeface="Cambria" panose="02040503050406030204" pitchFamily="18" charset="0"/>
              </a:rPr>
              <a:t>años</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muerta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sigue</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sufriendo</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el</a:t>
            </a:r>
            <a:r>
              <a:rPr lang="en-US" sz="2000" kern="1200" spc="-150" dirty="0">
                <a:solidFill>
                  <a:schemeClr val="tx1"/>
                </a:solidFill>
                <a:effectLst/>
                <a:latin typeface="Cambria" panose="02040503050406030204" pitchFamily="18" charset="0"/>
                <a:ea typeface="Cambria" panose="02040503050406030204" pitchFamily="18" charset="0"/>
              </a:rPr>
              <a:t> peso de </a:t>
            </a:r>
            <a:r>
              <a:rPr lang="en-US" sz="2000" kern="1200" spc="-150" dirty="0" err="1">
                <a:solidFill>
                  <a:schemeClr val="tx1"/>
                </a:solidFill>
                <a:effectLst/>
                <a:latin typeface="Cambria" panose="02040503050406030204" pitchFamily="18" charset="0"/>
                <a:ea typeface="Cambria" panose="02040503050406030204" pitchFamily="18" charset="0"/>
              </a:rPr>
              <a:t>una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violencia</a:t>
            </a:r>
            <a:r>
              <a:rPr lang="en-US" sz="2000" kern="1200" spc="-150" dirty="0">
                <a:solidFill>
                  <a:schemeClr val="tx1"/>
                </a:solidFill>
                <a:effectLst/>
                <a:latin typeface="Cambria" panose="02040503050406030204" pitchFamily="18" charset="0"/>
                <a:ea typeface="Cambria" panose="02040503050406030204" pitchFamily="18" charset="0"/>
              </a:rPr>
              <a:t> que </a:t>
            </a:r>
            <a:r>
              <a:rPr lang="en-US" sz="2000" kern="1200" spc="-150" dirty="0" err="1">
                <a:solidFill>
                  <a:schemeClr val="tx1"/>
                </a:solidFill>
                <a:effectLst/>
                <a:latin typeface="Cambria" panose="02040503050406030204" pitchFamily="18" charset="0"/>
                <a:ea typeface="Cambria" panose="02040503050406030204" pitchFamily="18" charset="0"/>
              </a:rPr>
              <a:t>silencia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su</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historia</a:t>
            </a:r>
            <a:r>
              <a:rPr lang="en-US" sz="2000" kern="1200" spc="-150" dirty="0">
                <a:solidFill>
                  <a:schemeClr val="tx1"/>
                </a:solidFill>
                <a:effectLst/>
                <a:latin typeface="Cambria" panose="02040503050406030204" pitchFamily="18" charset="0"/>
                <a:ea typeface="Cambria" panose="02040503050406030204" pitchFamily="18" charset="0"/>
              </a:rPr>
              <a:t> hasta </a:t>
            </a:r>
            <a:r>
              <a:rPr lang="en-US" sz="2000" kern="1200" spc="-150" dirty="0" err="1">
                <a:solidFill>
                  <a:schemeClr val="tx1"/>
                </a:solidFill>
                <a:effectLst/>
                <a:latin typeface="Cambria" panose="02040503050406030204" pitchFamily="18" charset="0"/>
                <a:ea typeface="Cambria" panose="02040503050406030204" pitchFamily="18" charset="0"/>
              </a:rPr>
              <a:t>borrar</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su</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nombre</a:t>
            </a:r>
            <a:r>
              <a:rPr lang="en-US" sz="2000" kern="1200" spc="-150" dirty="0">
                <a:solidFill>
                  <a:schemeClr val="tx1"/>
                </a:solidFill>
                <a:effectLst/>
                <a:latin typeface="Cambria" panose="02040503050406030204" pitchFamily="18" charset="0"/>
                <a:ea typeface="Cambria" panose="02040503050406030204" pitchFamily="18" charset="0"/>
              </a:rPr>
              <a:t>. </a:t>
            </a:r>
            <a:br>
              <a:rPr lang="en-US" sz="2000" kern="1200" spc="-150" dirty="0">
                <a:solidFill>
                  <a:schemeClr val="tx1"/>
                </a:solidFill>
                <a:effectLst/>
                <a:latin typeface="Cambria" panose="02040503050406030204" pitchFamily="18" charset="0"/>
                <a:ea typeface="Cambria" panose="02040503050406030204" pitchFamily="18" charset="0"/>
              </a:rPr>
            </a:br>
            <a:br>
              <a:rPr lang="en-US" sz="2000" kern="1200" spc="-150" dirty="0">
                <a:solidFill>
                  <a:schemeClr val="tx1"/>
                </a:solidFill>
                <a:effectLst/>
                <a:latin typeface="Cambria" panose="02040503050406030204" pitchFamily="18" charset="0"/>
                <a:ea typeface="Cambria" panose="02040503050406030204" pitchFamily="18" charset="0"/>
              </a:rPr>
            </a:br>
            <a:r>
              <a:rPr lang="en-US" sz="2000" kern="1200" spc="-150" dirty="0">
                <a:solidFill>
                  <a:schemeClr val="tx1"/>
                </a:solidFill>
                <a:effectLst/>
                <a:latin typeface="Cambria" panose="02040503050406030204" pitchFamily="18" charset="0"/>
                <a:ea typeface="Cambria" panose="02040503050406030204" pitchFamily="18" charset="0"/>
              </a:rPr>
              <a:t>Hypatia, </a:t>
            </a:r>
            <a:r>
              <a:rPr lang="en-US" sz="2000" kern="1200" spc="-150" dirty="0" err="1">
                <a:solidFill>
                  <a:schemeClr val="tx1"/>
                </a:solidFill>
                <a:effectLst/>
                <a:latin typeface="Cambria" panose="02040503050406030204" pitchFamily="18" charset="0"/>
                <a:ea typeface="Cambria" panose="02040503050406030204" pitchFamily="18" charset="0"/>
              </a:rPr>
              <a:t>aunque</a:t>
            </a:r>
            <a:r>
              <a:rPr lang="en-US" sz="2000" kern="1200" spc="-150" dirty="0">
                <a:solidFill>
                  <a:schemeClr val="tx1"/>
                </a:solidFill>
                <a:effectLst/>
                <a:latin typeface="Cambria" panose="02040503050406030204" pitchFamily="18" charset="0"/>
                <a:ea typeface="Cambria" panose="02040503050406030204" pitchFamily="18" charset="0"/>
              </a:rPr>
              <a:t> no </a:t>
            </a:r>
            <a:r>
              <a:rPr lang="en-US" sz="2000" kern="1200" spc="-150" dirty="0" err="1">
                <a:solidFill>
                  <a:schemeClr val="tx1"/>
                </a:solidFill>
                <a:effectLst/>
                <a:latin typeface="Cambria" panose="02040503050406030204" pitchFamily="18" charset="0"/>
                <a:ea typeface="Cambria" panose="02040503050406030204" pitchFamily="18" charset="0"/>
              </a:rPr>
              <a:t>salga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en</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los</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libros</a:t>
            </a:r>
            <a:r>
              <a:rPr lang="en-US" sz="2000" kern="1200" spc="-150" dirty="0">
                <a:solidFill>
                  <a:schemeClr val="tx1"/>
                </a:solidFill>
                <a:effectLst/>
                <a:latin typeface="Cambria" panose="02040503050406030204" pitchFamily="18" charset="0"/>
                <a:ea typeface="Cambria" panose="02040503050406030204" pitchFamily="18" charset="0"/>
              </a:rPr>
              <a:t> de </a:t>
            </a:r>
            <a:r>
              <a:rPr lang="en-US" sz="2000" kern="1200" spc="-150" dirty="0" err="1">
                <a:solidFill>
                  <a:schemeClr val="tx1"/>
                </a:solidFill>
                <a:effectLst/>
                <a:latin typeface="Cambria" panose="02040503050406030204" pitchFamily="18" charset="0"/>
                <a:ea typeface="Cambria" panose="02040503050406030204" pitchFamily="18" charset="0"/>
              </a:rPr>
              <a:t>texto</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fue</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una</a:t>
            </a:r>
            <a:r>
              <a:rPr lang="en-US" sz="2000" kern="1200" spc="-150" dirty="0">
                <a:solidFill>
                  <a:schemeClr val="tx1"/>
                </a:solidFill>
                <a:effectLst/>
                <a:latin typeface="Cambria" panose="02040503050406030204" pitchFamily="18" charset="0"/>
                <a:ea typeface="Cambria" panose="02040503050406030204" pitchFamily="18" charset="0"/>
              </a:rPr>
              <a:t> de las </a:t>
            </a:r>
            <a:r>
              <a:rPr lang="en-US" sz="2000" kern="1200" spc="-150" dirty="0" err="1">
                <a:solidFill>
                  <a:schemeClr val="tx1"/>
                </a:solidFill>
                <a:effectLst/>
                <a:latin typeface="Cambria" panose="02040503050406030204" pitchFamily="18" charset="0"/>
                <a:ea typeface="Cambria" panose="02040503050406030204" pitchFamily="18" charset="0"/>
              </a:rPr>
              <a:t>mejores</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científicas</a:t>
            </a:r>
            <a:r>
              <a:rPr lang="en-US" sz="2000" kern="1200" spc="-150" dirty="0">
                <a:solidFill>
                  <a:schemeClr val="tx1"/>
                </a:solidFill>
                <a:effectLst/>
                <a:latin typeface="Cambria" panose="02040503050406030204" pitchFamily="18" charset="0"/>
                <a:ea typeface="Cambria" panose="02040503050406030204" pitchFamily="18" charset="0"/>
              </a:rPr>
              <a:t> y </a:t>
            </a:r>
            <a:r>
              <a:rPr lang="en-US" sz="2000" kern="1200" spc="-150" dirty="0" err="1">
                <a:solidFill>
                  <a:schemeClr val="tx1"/>
                </a:solidFill>
                <a:effectLst/>
                <a:latin typeface="Cambria" panose="02040503050406030204" pitchFamily="18" charset="0"/>
                <a:ea typeface="Cambria" panose="02040503050406030204" pitchFamily="18" charset="0"/>
              </a:rPr>
              <a:t>filósofas</a:t>
            </a:r>
            <a:r>
              <a:rPr lang="en-US" sz="2000" kern="1200" spc="-150" dirty="0">
                <a:solidFill>
                  <a:schemeClr val="tx1"/>
                </a:solidFill>
                <a:effectLst/>
                <a:latin typeface="Cambria" panose="02040503050406030204" pitchFamily="18" charset="0"/>
                <a:ea typeface="Cambria" panose="02040503050406030204" pitchFamily="18" charset="0"/>
              </a:rPr>
              <a:t> de la </a:t>
            </a:r>
            <a:r>
              <a:rPr lang="en-US" sz="2000" kern="1200" spc="-150" dirty="0" err="1">
                <a:solidFill>
                  <a:schemeClr val="tx1"/>
                </a:solidFill>
                <a:effectLst/>
                <a:latin typeface="Cambria" panose="02040503050406030204" pitchFamily="18" charset="0"/>
                <a:ea typeface="Cambria" panose="02040503050406030204" pitchFamily="18" charset="0"/>
              </a:rPr>
              <a:t>época</a:t>
            </a:r>
            <a:r>
              <a:rPr lang="en-US" sz="2000" kern="1200" spc="-150" dirty="0">
                <a:solidFill>
                  <a:schemeClr val="tx1"/>
                </a:solidFill>
                <a:effectLst/>
                <a:latin typeface="Cambria" panose="02040503050406030204" pitchFamily="18" charset="0"/>
                <a:ea typeface="Cambria" panose="02040503050406030204" pitchFamily="18" charset="0"/>
              </a:rPr>
              <a:t>, la cabeza de la </a:t>
            </a:r>
            <a:r>
              <a:rPr lang="en-US" sz="2000" kern="1200" spc="-150" dirty="0" err="1">
                <a:solidFill>
                  <a:schemeClr val="tx1"/>
                </a:solidFill>
                <a:effectLst/>
                <a:latin typeface="Cambria" panose="02040503050406030204" pitchFamily="18" charset="0"/>
                <a:ea typeface="Cambria" panose="02040503050406030204" pitchFamily="18" charset="0"/>
              </a:rPr>
              <a:t>escuela</a:t>
            </a:r>
            <a:r>
              <a:rPr lang="en-US" sz="2000" kern="1200" spc="-150" dirty="0">
                <a:solidFill>
                  <a:schemeClr val="tx1"/>
                </a:solidFill>
                <a:effectLst/>
                <a:latin typeface="Cambria" panose="02040503050406030204" pitchFamily="18" charset="0"/>
                <a:ea typeface="Cambria" panose="02040503050406030204" pitchFamily="18" charset="0"/>
              </a:rPr>
              <a:t> </a:t>
            </a:r>
            <a:r>
              <a:rPr lang="en-US" sz="2000" kern="1200" spc="-150" dirty="0" err="1">
                <a:solidFill>
                  <a:schemeClr val="tx1"/>
                </a:solidFill>
                <a:effectLst/>
                <a:latin typeface="Cambria" panose="02040503050406030204" pitchFamily="18" charset="0"/>
                <a:ea typeface="Cambria" panose="02040503050406030204" pitchFamily="18" charset="0"/>
              </a:rPr>
              <a:t>Neoplatónica</a:t>
            </a:r>
            <a:r>
              <a:rPr lang="en-US" sz="2000" kern="1200" spc="-150" dirty="0">
                <a:solidFill>
                  <a:schemeClr val="tx1"/>
                </a:solidFill>
                <a:effectLst/>
                <a:latin typeface="Cambria" panose="02040503050406030204" pitchFamily="18" charset="0"/>
                <a:ea typeface="Cambria" panose="02040503050406030204" pitchFamily="18" charset="0"/>
              </a:rPr>
              <a:t> de </a:t>
            </a:r>
            <a:r>
              <a:rPr lang="en-US" sz="2000" kern="1200" spc="-150" dirty="0" err="1">
                <a:solidFill>
                  <a:schemeClr val="tx1"/>
                </a:solidFill>
                <a:effectLst/>
                <a:latin typeface="Cambria" panose="02040503050406030204" pitchFamily="18" charset="0"/>
                <a:ea typeface="Cambria" panose="02040503050406030204" pitchFamily="18" charset="0"/>
              </a:rPr>
              <a:t>Alejandría</a:t>
            </a:r>
            <a:r>
              <a:rPr lang="en-US" sz="2000" kern="1200" spc="-150" dirty="0">
                <a:solidFill>
                  <a:schemeClr val="tx1"/>
                </a:solidFill>
                <a:effectLst/>
                <a:latin typeface="Cambria" panose="02040503050406030204" pitchFamily="18" charset="0"/>
                <a:ea typeface="Cambria" panose="02040503050406030204" pitchFamily="18" charset="0"/>
              </a:rPr>
              <a:t>. </a:t>
            </a:r>
            <a:br>
              <a:rPr lang="en-US" sz="2000" kern="1200" spc="-150" dirty="0">
                <a:solidFill>
                  <a:schemeClr val="tx1"/>
                </a:solidFill>
                <a:effectLst/>
                <a:latin typeface="+mj-lt"/>
                <a:ea typeface="+mj-ea"/>
                <a:cs typeface="+mj-cs"/>
              </a:rPr>
            </a:br>
            <a:endParaRPr lang="en-US" sz="2000" kern="1200" spc="-150" dirty="0">
              <a:solidFill>
                <a:schemeClr val="tx1"/>
              </a:solidFill>
              <a:latin typeface="+mj-lt"/>
              <a:ea typeface="+mj-ea"/>
              <a:cs typeface="+mj-cs"/>
            </a:endParaRPr>
          </a:p>
        </p:txBody>
      </p:sp>
    </p:spTree>
    <p:extLst>
      <p:ext uri="{BB962C8B-B14F-4D97-AF65-F5344CB8AC3E}">
        <p14:creationId xmlns:p14="http://schemas.microsoft.com/office/powerpoint/2010/main" val="93901366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adridVTI">
  <a:themeElements>
    <a:clrScheme name="Madrid R3">
      <a:dk1>
        <a:srgbClr val="000000"/>
      </a:dk1>
      <a:lt1>
        <a:srgbClr val="FFFFFF"/>
      </a:lt1>
      <a:dk2>
        <a:srgbClr val="3A3C45"/>
      </a:dk2>
      <a:lt2>
        <a:srgbClr val="E9EFF1"/>
      </a:lt2>
      <a:accent1>
        <a:srgbClr val="E24400"/>
      </a:accent1>
      <a:accent2>
        <a:srgbClr val="F38E00"/>
      </a:accent2>
      <a:accent3>
        <a:srgbClr val="89B336"/>
      </a:accent3>
      <a:accent4>
        <a:srgbClr val="30B9B9"/>
      </a:accent4>
      <a:accent5>
        <a:srgbClr val="748CF4"/>
      </a:accent5>
      <a:accent6>
        <a:srgbClr val="A673F4"/>
      </a:accent6>
      <a:hlink>
        <a:srgbClr val="008EE6"/>
      </a:hlink>
      <a:folHlink>
        <a:srgbClr val="C1A187"/>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24</TotalTime>
  <Words>442</Words>
  <Application>Microsoft Macintosh PowerPoint</Application>
  <PresentationFormat>Panorámica</PresentationFormat>
  <Paragraphs>4</Paragraphs>
  <Slides>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vt:i4>
      </vt:variant>
    </vt:vector>
  </HeadingPairs>
  <TitlesOfParts>
    <vt:vector size="11" baseType="lpstr">
      <vt:lpstr>Arial</vt:lpstr>
      <vt:lpstr>Calibri</vt:lpstr>
      <vt:lpstr>Cambria</vt:lpstr>
      <vt:lpstr>Seaford Display</vt:lpstr>
      <vt:lpstr>System Font Regular</vt:lpstr>
      <vt:lpstr>Tenorite</vt:lpstr>
      <vt:lpstr>Times New Roman</vt:lpstr>
      <vt:lpstr>MadridVTI</vt:lpstr>
      <vt:lpstr>Presentación de PowerPoint</vt:lpstr>
      <vt:lpstr>Hypatia fue la primera mujer científica de la historia.  Vivió durante los siglos IV y V en la ciudad de Alejandría.  Hija del filósofo y matemático Teón, Hypatia fue instruida en filosofía, matemáticas, astronomía, mecánica y música.  Viajó a Atenas e Italia para completar su formación filosófica, aunque estudió la mayor parte del tiempo en el Museo de Alejandría.  Llegó incluso a dirigir dicho museo y trabajó allí hasta su muerte.   Fue acusada de paganismo por un grupo de cristianos y, finalmente, asesinada cuando volvía a casa. La desnudaron y desollaron con conchas marinas, para después arrastrarla por toda la ciudad hasta el crematorio, ya muerta. </vt:lpstr>
      <vt:lpstr>La historia de Hypatia no llega a entenderse sin la violencia que, desde siempre, ahoga a la mujer. El simple hecho de que fuera la primera científica de Alejandría, la ciudad que, entonces, era el centro de la ciencia y los avances, ya implica una desigualdad. Hypatia tuvo el privilegio de estudiar en un mundo donde las mujeres vivían encerradas en el gineceo, aquella parte del hogar destinada solo a ellas. Si no hubiera tenido un padre aristócrata, probablemente, su fortuna se habría perdido en los hilos del telar.   Pero dentro de su suerte, decidió embarcarse en el estudio. Se negó a casarse, a pesar de su belleza; no quiso tener hijos, rechazó ser una virgen. Hypatia rompió el molde, desafió todo lo que, por mujer, le era impuesto. Se rebeló a través de la ciencia y,  por ello, fue castigada.  La muerte de Hypatia no responde a cuestiones religiosas. Estas fueron un mero pretexto para detener a la mujer que se atrevió a alzarse en un mundo de hombres. Su asesinato fue un caso excepcional dentro de una escuela que creció hasta el siglo VII. Cuesta, por tanto, creer que murió por sus ideas.   A Hypatia la mataron para evitar que el conocimiento tuviese rostro de mujer. Y hoy, tantos años muerta, sigue sufriendo el peso de una violencia que silencia su historia hasta borrar su nombre.   Hypatia, aunque no salga en los libros de texto, fue una de las mejores científicas y filósofas de la época, la cabeza de la escuela Neoplatónica de Alejandría.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Hypatia fue la primera mujer científica de la historia.  Vivió durante los siglos IV y V en la ciudad de Alejandría.  Hija del filósofo y matemático Teón, Hypatia fue instruida en filosofía, matemáticas, astronomía, mecánica y música.  Viajó a Atenas e Italia para completar su formación filosófica, aunque estudió la mayor parte del tiempo en el Museo de Alejandría.  Llegó incluso a dirigir dicho museo y trabajó allí hasta su muerte.   Fue acusada de paganismo por un grupo de cristianos y, finalmente, asesinada cuando volvía a casa. La desnudaron y desollaron con conchas marinas, para después arrastrarla por toda la ciudad hasta el crematorio, ya muerta. </dc:title>
  <dc:creator>Gisela Lopez Angeriz</dc:creator>
  <cp:lastModifiedBy>Usuario de Microsoft Office</cp:lastModifiedBy>
  <cp:revision>2</cp:revision>
  <dcterms:created xsi:type="dcterms:W3CDTF">2022-11-23T12:50:35Z</dcterms:created>
  <dcterms:modified xsi:type="dcterms:W3CDTF">2022-11-24T12:02:15Z</dcterms:modified>
</cp:coreProperties>
</file>