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59" r:id="rId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56" d="100"/>
          <a:sy n="56" d="100"/>
        </p:scale>
        <p:origin x="-91" y="-31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CD34F5-1A8E-460A-92F8-1E1AB6CAF088}" type="datetimeFigureOut">
              <a:rPr lang="es-ES" smtClean="0"/>
              <a:t>11/01/2023</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C2E024-4E26-4EA1-80F6-35A134321DBA}" type="slidenum">
              <a:rPr lang="es-ES" smtClean="0"/>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27C2E024-4E26-4EA1-80F6-35A134321DBA}" type="slidenum">
              <a:rPr lang="es-ES" smtClean="0"/>
              <a:t>3</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11/01/2023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11/01/2023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11/01/2023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11/01/2023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pPr/>
              <a:t>11/01/2023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7A847CFC-816F-41D0-AAC0-9BF4FEBC753E}" type="datetimeFigureOut">
              <a:rPr lang="es-ES" smtClean="0"/>
              <a:pPr/>
              <a:t>11/01/2023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7A847CFC-816F-41D0-AAC0-9BF4FEBC753E}" type="datetimeFigureOut">
              <a:rPr lang="es-ES" smtClean="0"/>
              <a:pPr/>
              <a:t>11/01/2023</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7A847CFC-816F-41D0-AAC0-9BF4FEBC753E}" type="datetimeFigureOut">
              <a:rPr lang="es-ES" smtClean="0"/>
              <a:pPr/>
              <a:t>11/01/2023</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847CFC-816F-41D0-AAC0-9BF4FEBC753E}" type="datetimeFigureOut">
              <a:rPr lang="es-ES" smtClean="0"/>
              <a:pPr/>
              <a:t>11/01/2023</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11/01/2023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11/01/2023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847CFC-816F-41D0-AAC0-9BF4FEBC753E}" type="datetimeFigureOut">
              <a:rPr lang="es-ES" smtClean="0"/>
              <a:pPr/>
              <a:t>11/01/2023</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2FADFE-3B8F-471C-ABF0-DBC7717ECBB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b="1" i="1" dirty="0" smtClean="0">
                <a:latin typeface="Bradley Hand ITC" pitchFamily="66" charset="0"/>
              </a:rPr>
              <a:t>Las estaciones del año según la mitología griega </a:t>
            </a:r>
            <a:endParaRPr lang="es-ES" b="1" i="1" dirty="0">
              <a:latin typeface="Bradley Hand ITC" pitchFamily="66" charset="0"/>
            </a:endParaRPr>
          </a:p>
        </p:txBody>
      </p:sp>
      <p:sp>
        <p:nvSpPr>
          <p:cNvPr id="3" name="2 Subtítulo"/>
          <p:cNvSpPr>
            <a:spLocks noGrp="1"/>
          </p:cNvSpPr>
          <p:nvPr>
            <p:ph type="subTitle" idx="1"/>
          </p:nvPr>
        </p:nvSpPr>
        <p:spPr/>
        <p:txBody>
          <a:bodyPr/>
          <a:lstStyle/>
          <a:p>
            <a:r>
              <a:rPr lang="es-ES" b="1" dirty="0" smtClean="0">
                <a:latin typeface="Bradley Hand ITC" pitchFamily="66" charset="0"/>
              </a:rPr>
              <a:t>Ana Isabel Esteban Fernández</a:t>
            </a:r>
            <a:endParaRPr lang="es-ES" b="1" dirty="0">
              <a:latin typeface="Bradley Hand ITC" pitchFamily="66"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i="1" u="sng" dirty="0" smtClean="0">
                <a:latin typeface="Bradley Hand ITC" pitchFamily="66" charset="0"/>
              </a:rPr>
              <a:t>Según la ciencia</a:t>
            </a:r>
            <a:endParaRPr lang="es-ES" b="1" i="1" u="sng" dirty="0">
              <a:latin typeface="Bradley Hand ITC" pitchFamily="66" charset="0"/>
            </a:endParaRPr>
          </a:p>
        </p:txBody>
      </p:sp>
      <p:sp>
        <p:nvSpPr>
          <p:cNvPr id="3" name="2 Marcador de contenido"/>
          <p:cNvSpPr>
            <a:spLocks noGrp="1"/>
          </p:cNvSpPr>
          <p:nvPr>
            <p:ph idx="1"/>
          </p:nvPr>
        </p:nvSpPr>
        <p:spPr>
          <a:xfrm>
            <a:off x="457200" y="1600200"/>
            <a:ext cx="4400552" cy="4525963"/>
          </a:xfrm>
        </p:spPr>
        <p:txBody>
          <a:bodyPr>
            <a:normAutofit fontScale="92500"/>
          </a:bodyPr>
          <a:lstStyle/>
          <a:p>
            <a:r>
              <a:rPr lang="es-ES" sz="2400" b="1" dirty="0" smtClean="0">
                <a:latin typeface="Bradley Hand ITC" pitchFamily="66" charset="0"/>
              </a:rPr>
              <a:t>Se generan porque la tierra se encuentra inclinada respecto a la órbita que recorre alrededor del sol, algunas regiones reciben diferente cantidad de luz solar, por ello las estaciones cambian en cada hemisferio, cuando en el norte es verano porque el eje está inclinado hacia el sol, en el hemisferio sur es invierno.</a:t>
            </a:r>
          </a:p>
          <a:p>
            <a:r>
              <a:rPr lang="es-ES" sz="2400" b="1" dirty="0" smtClean="0">
                <a:latin typeface="Bradley Hand ITC" pitchFamily="66" charset="0"/>
              </a:rPr>
              <a:t>Son conocidas como solsticios (invierno y verano) y equinoccios (primavera y otoño).</a:t>
            </a:r>
            <a:endParaRPr lang="es-ES" sz="2400" b="1" dirty="0">
              <a:latin typeface="Bradley Hand ITC" pitchFamily="66" charset="0"/>
            </a:endParaRPr>
          </a:p>
        </p:txBody>
      </p:sp>
      <p:pic>
        <p:nvPicPr>
          <p:cNvPr id="4" name="3 Imagen" descr="estaciones del año trabajo.png"/>
          <p:cNvPicPr>
            <a:picLocks noChangeAspect="1"/>
          </p:cNvPicPr>
          <p:nvPr/>
        </p:nvPicPr>
        <p:blipFill>
          <a:blip r:embed="rId2"/>
          <a:stretch>
            <a:fillRect/>
          </a:stretch>
        </p:blipFill>
        <p:spPr>
          <a:xfrm>
            <a:off x="4714876" y="2643182"/>
            <a:ext cx="4429124" cy="3000396"/>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i="1" u="sng" dirty="0" smtClean="0">
                <a:latin typeface="Bradley Hand ITC" pitchFamily="66" charset="0"/>
              </a:rPr>
              <a:t>Según la mitología griega</a:t>
            </a:r>
            <a:endParaRPr lang="es-ES" b="1" i="1" u="sng" dirty="0">
              <a:latin typeface="Bradley Hand ITC" pitchFamily="66" charset="0"/>
            </a:endParaRPr>
          </a:p>
        </p:txBody>
      </p:sp>
      <p:sp>
        <p:nvSpPr>
          <p:cNvPr id="3" name="2 Marcador de contenido"/>
          <p:cNvSpPr>
            <a:spLocks noGrp="1"/>
          </p:cNvSpPr>
          <p:nvPr>
            <p:ph idx="1"/>
          </p:nvPr>
        </p:nvSpPr>
        <p:spPr/>
        <p:txBody>
          <a:bodyPr>
            <a:normAutofit fontScale="70000" lnSpcReduction="20000"/>
          </a:bodyPr>
          <a:lstStyle/>
          <a:p>
            <a:r>
              <a:rPr lang="es-ES" b="1" dirty="0" smtClean="0">
                <a:latin typeface="Bradley Hand ITC" pitchFamily="66" charset="0"/>
              </a:rPr>
              <a:t>Perséfone era la diosa de la vegetación y la que le daba vida a los campos, la reina del inframundo cuya forma romana se trata de Proserpina. Era la hija de Deméter (diosa de la agricultura) y de Zeus (dios del rayo, padre de todos los dioses).</a:t>
            </a:r>
          </a:p>
          <a:p>
            <a:r>
              <a:rPr lang="es-ES" b="1" dirty="0" smtClean="0">
                <a:latin typeface="Bradley Hand ITC" pitchFamily="66" charset="0"/>
              </a:rPr>
              <a:t>Destacaba por su belleza, es por ello que Deméter se la llevó a vivir lejos de los dioses del Olimpo, pero Hades, el dios del Inframundo, le pidió a su hermano </a:t>
            </a:r>
            <a:br>
              <a:rPr lang="es-ES" b="1" dirty="0" smtClean="0">
                <a:latin typeface="Bradley Hand ITC" pitchFamily="66" charset="0"/>
              </a:rPr>
            </a:br>
            <a:r>
              <a:rPr lang="es-ES" b="1" dirty="0" smtClean="0">
                <a:latin typeface="Bradley Hand ITC" pitchFamily="66" charset="0"/>
              </a:rPr>
              <a:t>Zeus que la dejara casarse con él, </a:t>
            </a:r>
            <a:br>
              <a:rPr lang="es-ES" b="1" dirty="0" smtClean="0">
                <a:latin typeface="Bradley Hand ITC" pitchFamily="66" charset="0"/>
              </a:rPr>
            </a:br>
            <a:r>
              <a:rPr lang="es-ES" b="1" dirty="0" smtClean="0">
                <a:latin typeface="Bradley Hand ITC" pitchFamily="66" charset="0"/>
              </a:rPr>
              <a:t>lo que Deméter no permitió.</a:t>
            </a:r>
          </a:p>
          <a:p>
            <a:r>
              <a:rPr lang="es-ES" b="1" dirty="0" smtClean="0">
                <a:latin typeface="Bradley Hand ITC" pitchFamily="66" charset="0"/>
              </a:rPr>
              <a:t>Hades decidió raptarla, y cuando </a:t>
            </a:r>
            <a:br>
              <a:rPr lang="es-ES" b="1" dirty="0" smtClean="0">
                <a:latin typeface="Bradley Hand ITC" pitchFamily="66" charset="0"/>
              </a:rPr>
            </a:br>
            <a:r>
              <a:rPr lang="es-ES" b="1" dirty="0" smtClean="0">
                <a:latin typeface="Bradley Hand ITC" pitchFamily="66" charset="0"/>
              </a:rPr>
              <a:t>Perséfone se inclinó para recoger </a:t>
            </a:r>
            <a:br>
              <a:rPr lang="es-ES" b="1" dirty="0" smtClean="0">
                <a:latin typeface="Bradley Hand ITC" pitchFamily="66" charset="0"/>
              </a:rPr>
            </a:br>
            <a:r>
              <a:rPr lang="es-ES" b="1" dirty="0" smtClean="0">
                <a:latin typeface="Bradley Hand ITC" pitchFamily="66" charset="0"/>
              </a:rPr>
              <a:t>unas flores, se abrió la tierra y de </a:t>
            </a:r>
            <a:br>
              <a:rPr lang="es-ES" b="1" dirty="0" smtClean="0">
                <a:latin typeface="Bradley Hand ITC" pitchFamily="66" charset="0"/>
              </a:rPr>
            </a:br>
            <a:r>
              <a:rPr lang="es-ES" b="1" dirty="0" smtClean="0">
                <a:latin typeface="Bradley Hand ITC" pitchFamily="66" charset="0"/>
              </a:rPr>
              <a:t>ahí surgió Hades quien la tomó </a:t>
            </a:r>
            <a:br>
              <a:rPr lang="es-ES" b="1" dirty="0" smtClean="0">
                <a:latin typeface="Bradley Hand ITC" pitchFamily="66" charset="0"/>
              </a:rPr>
            </a:br>
            <a:r>
              <a:rPr lang="es-ES" b="1" dirty="0" smtClean="0">
                <a:latin typeface="Bradley Hand ITC" pitchFamily="66" charset="0"/>
              </a:rPr>
              <a:t>de la mano y se la llevó.</a:t>
            </a:r>
          </a:p>
        </p:txBody>
      </p:sp>
      <p:pic>
        <p:nvPicPr>
          <p:cNvPr id="4" name="3 Imagen" descr="perséfo.jpg"/>
          <p:cNvPicPr>
            <a:picLocks noChangeAspect="1"/>
          </p:cNvPicPr>
          <p:nvPr/>
        </p:nvPicPr>
        <p:blipFill>
          <a:blip r:embed="rId3"/>
          <a:stretch>
            <a:fillRect/>
          </a:stretch>
        </p:blipFill>
        <p:spPr>
          <a:xfrm>
            <a:off x="5214942" y="3286124"/>
            <a:ext cx="3571876" cy="3571876"/>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596" y="500042"/>
            <a:ext cx="8229600" cy="5786478"/>
          </a:xfrm>
        </p:spPr>
        <p:txBody>
          <a:bodyPr>
            <a:normAutofit fontScale="92500" lnSpcReduction="10000"/>
          </a:bodyPr>
          <a:lstStyle/>
          <a:p>
            <a:r>
              <a:rPr lang="es-ES" b="1" dirty="0" smtClean="0">
                <a:latin typeface="Bradley Hand ITC" pitchFamily="66" charset="0"/>
              </a:rPr>
              <a:t>Deméter al enterarse, se dedicó a buscar a su hija y esto tuvo efecto, ya que al no encontrarse ni Deméter ni Perséfone, los campos perdieron fertilidad.</a:t>
            </a:r>
          </a:p>
          <a:p>
            <a:r>
              <a:rPr lang="es-ES" b="1" dirty="0" smtClean="0">
                <a:latin typeface="Bradley Hand ITC" pitchFamily="66" charset="0"/>
              </a:rPr>
              <a:t>Zeus envió a Hermes para ordenarle a Hades que liberase a Perséfone, pero para que ella pudiera salir no debía de haber ingerido nada, pero antes de irse, la engañó e hizo que se comiera seis semillas de granada</a:t>
            </a:r>
          </a:p>
          <a:p>
            <a:r>
              <a:rPr lang="es-ES" b="1" dirty="0" smtClean="0">
                <a:latin typeface="Bradley Hand ITC" pitchFamily="66" charset="0"/>
              </a:rPr>
              <a:t>Como castigo, debe de volver cada año, seis meses lo pasaría junto a su madre (verano y primavera) y otros seis meses en el inframundo  junto a Hades (otoño e invierno)</a:t>
            </a:r>
            <a:endParaRPr lang="es-ES" b="1" dirty="0">
              <a:latin typeface="Bradley Hand ITC" pitchFamily="66" charset="0"/>
            </a:endParaRPr>
          </a:p>
        </p:txBody>
      </p:sp>
    </p:spTree>
  </p:cSld>
  <p:clrMapOvr>
    <a:masterClrMapping/>
  </p:clrMapOvr>
</p:sld>
</file>

<file path=ppt/theme/theme1.xml><?xml version="1.0" encoding="utf-8"?>
<a:theme xmlns:a="http://schemas.openxmlformats.org/drawingml/2006/main" name="Tema de Office">
  <a:themeElements>
    <a:clrScheme name="Ofici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TotalTime>
  <Words>293</Words>
  <PresentationFormat>Presentación en pantalla (4:3)</PresentationFormat>
  <Paragraphs>13</Paragraphs>
  <Slides>4</Slides>
  <Notes>1</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Tema de Office</vt:lpstr>
      <vt:lpstr>Las estaciones del año según la mitología griega </vt:lpstr>
      <vt:lpstr>Según la ciencia</vt:lpstr>
      <vt:lpstr>Según la mitología griega</vt:lpstr>
      <vt:lpstr>Diapositiva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Las estaciones del año según la mitología griega </dc:title>
  <dc:creator>Acer</dc:creator>
  <cp:lastModifiedBy>Acer</cp:lastModifiedBy>
  <cp:revision>6</cp:revision>
  <dcterms:created xsi:type="dcterms:W3CDTF">2023-01-03T17:01:04Z</dcterms:created>
  <dcterms:modified xsi:type="dcterms:W3CDTF">2023-01-11T14:26:26Z</dcterms:modified>
</cp:coreProperties>
</file>