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64" r:id="rId3"/>
    <p:sldId id="258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2" autoAdjust="0"/>
    <p:restoredTop sz="94618" autoAdjust="0"/>
  </p:normalViewPr>
  <p:slideViewPr>
    <p:cSldViewPr>
      <p:cViewPr varScale="1">
        <p:scale>
          <a:sx n="83" d="100"/>
          <a:sy n="83" d="100"/>
        </p:scale>
        <p:origin x="153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1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E3277-ABFF-4B43-8ECA-FD338F576965}" type="datetimeFigureOut">
              <a:rPr lang="es-ES" smtClean="0"/>
              <a:t>06/04/2023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9015-3B6A-4DA1-B00B-F135F0D7E5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0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29015-3B6A-4DA1-B00B-F135F0D7E52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6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6048375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94188"/>
            <a:ext cx="6048375" cy="50323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04813"/>
            <a:ext cx="1800225" cy="62642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3350" y="404813"/>
            <a:ext cx="5248275" cy="62642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5242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0" y="1412875"/>
            <a:ext cx="35242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404813"/>
            <a:ext cx="7200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12875"/>
            <a:ext cx="72009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802063"/>
            <a:ext cx="5175250" cy="504825"/>
          </a:xfrm>
          <a:noFill/>
        </p:spPr>
        <p:txBody>
          <a:bodyPr/>
          <a:lstStyle/>
          <a:p>
            <a:pPr eaLnBrk="1" hangingPunct="1"/>
            <a:r>
              <a:rPr lang="es-ES" dirty="0"/>
              <a:t>EL MATRIMONIO EN LA</a:t>
            </a:r>
            <a:br>
              <a:rPr lang="es-ES" dirty="0"/>
            </a:br>
            <a:r>
              <a:rPr lang="es-ES" dirty="0"/>
              <a:t>GRECIA ANTIGUA</a:t>
            </a:r>
            <a:br>
              <a:rPr lang="es-ES" dirty="0"/>
            </a:br>
            <a:endParaRPr lang="uk-U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5013176"/>
            <a:ext cx="3240087" cy="274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Laura Borrego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4716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000000"/>
                </a:solidFill>
              </a:rPr>
              <a:t>Introducción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Procreación de hijos legítimos, conveniencia social.</a:t>
            </a:r>
          </a:p>
          <a:p>
            <a:pPr marL="0" indent="0" eaLnBrk="1" hangingPunct="1"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Las mujeres debían estar en el </a:t>
            </a:r>
            <a:r>
              <a:rPr lang="es-ES" sz="2000" i="1" dirty="0">
                <a:solidFill>
                  <a:srgbClr val="000000"/>
                </a:solidFill>
              </a:rPr>
              <a:t>gineceo</a:t>
            </a: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No se reunían con hombres</a:t>
            </a:r>
          </a:p>
          <a:p>
            <a:pPr eaLnBrk="1" hangingPunct="1"/>
            <a:endParaRPr lang="es-E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La edad: 30 años hombres,</a:t>
            </a:r>
          </a:p>
          <a:p>
            <a:pPr marL="0" indent="0" eaLnBrk="1" hangingPunct="1">
              <a:buNone/>
            </a:pPr>
            <a:r>
              <a:rPr lang="es-ES" sz="2000" dirty="0">
                <a:solidFill>
                  <a:srgbClr val="000000"/>
                </a:solidFill>
              </a:rPr>
              <a:t>                    16 años la mujer.</a:t>
            </a:r>
          </a:p>
          <a:p>
            <a:pPr marL="0" indent="0" eaLnBrk="1" hangingPunct="1"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4" name="Imagen 3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xmlns="" id="{CD5E5299-B73C-4FA1-BDD7-7115A35CA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22352" r="58822" b="19504"/>
          <a:stretch/>
        </p:blipFill>
        <p:spPr bwMode="auto">
          <a:xfrm>
            <a:off x="5676520" y="3362813"/>
            <a:ext cx="3254375" cy="2870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71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17475"/>
            <a:ext cx="7235825" cy="719138"/>
          </a:xfrm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000000"/>
                </a:solidFill>
              </a:rPr>
              <a:t>Fases de la práctica del matrimonio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000" dirty="0">
                <a:solidFill>
                  <a:srgbClr val="000000"/>
                </a:solidFill>
              </a:rPr>
              <a:t>Dos fases principales:</a:t>
            </a:r>
          </a:p>
          <a:p>
            <a:pPr marL="0" indent="0" eaLnBrk="1" hangingPunct="1"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r>
              <a:rPr lang="es-ES" sz="2000" dirty="0">
                <a:solidFill>
                  <a:srgbClr val="000000"/>
                </a:solidFill>
              </a:rPr>
              <a:t>la </a:t>
            </a:r>
            <a:r>
              <a:rPr lang="el-GR" sz="2000" dirty="0">
                <a:solidFill>
                  <a:srgbClr val="000000"/>
                </a:solidFill>
              </a:rPr>
              <a:t>ἐγγυή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0000"/>
                </a:solidFill>
              </a:rPr>
              <a:t>(acuerdo privado entre el </a:t>
            </a:r>
            <a:r>
              <a:rPr lang="el-GR" sz="2000" dirty="0">
                <a:solidFill>
                  <a:srgbClr val="000000"/>
                </a:solidFill>
              </a:rPr>
              <a:t>κύριο</a:t>
            </a:r>
            <a:r>
              <a:rPr lang="es-ES" sz="2000" dirty="0">
                <a:solidFill>
                  <a:srgbClr val="000000"/>
                </a:solidFill>
              </a:rPr>
              <a:t>s y el pretendiente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)</a:t>
            </a:r>
          </a:p>
          <a:p>
            <a:r>
              <a:rPr lang="es-ES" sz="2000" dirty="0">
                <a:solidFill>
                  <a:srgbClr val="000000"/>
                </a:solidFill>
              </a:rPr>
              <a:t>el </a:t>
            </a:r>
            <a:r>
              <a:rPr lang="el-GR" sz="2000" dirty="0">
                <a:solidFill>
                  <a:srgbClr val="000000"/>
                </a:solidFill>
              </a:rPr>
              <a:t>γάμος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0000"/>
                </a:solidFill>
              </a:rPr>
              <a:t>(celebración del matrimonio)</a:t>
            </a:r>
          </a:p>
        </p:txBody>
      </p:sp>
      <p:pic>
        <p:nvPicPr>
          <p:cNvPr id="4" name="Imagen 3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xmlns="" id="{DFA5EE17-3416-4000-B739-45E90CE1C2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24013" r="70367" b="31198"/>
          <a:stretch/>
        </p:blipFill>
        <p:spPr bwMode="auto">
          <a:xfrm>
            <a:off x="6948264" y="3100896"/>
            <a:ext cx="1698270" cy="3480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5E2378A-9208-4E3D-A238-34F291952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429000"/>
            <a:ext cx="1702030" cy="3173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17475"/>
            <a:ext cx="7235825" cy="719138"/>
          </a:xfrm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000000"/>
                </a:solidFill>
              </a:rPr>
              <a:t>Fases de la práctica del matrimonio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</a:rPr>
              <a:t>El </a:t>
            </a:r>
            <a:r>
              <a:rPr lang="el-GR" sz="2400" dirty="0">
                <a:solidFill>
                  <a:srgbClr val="000000"/>
                </a:solidFill>
              </a:rPr>
              <a:t>γάμος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</a:p>
          <a:p>
            <a:r>
              <a:rPr lang="es-ES" sz="2400" dirty="0">
                <a:solidFill>
                  <a:srgbClr val="000000"/>
                </a:solidFill>
              </a:rPr>
              <a:t>Traslado de la novia:</a:t>
            </a:r>
          </a:p>
          <a:p>
            <a:endParaRPr lang="es-ES" sz="2400" dirty="0">
              <a:solidFill>
                <a:srgbClr val="000000"/>
              </a:solidFill>
            </a:endParaRPr>
          </a:p>
          <a:p>
            <a:pPr lvl="1"/>
            <a:r>
              <a:rPr lang="es-ES" sz="2000" dirty="0">
                <a:solidFill>
                  <a:srgbClr val="000000"/>
                </a:solidFill>
              </a:rPr>
              <a:t>Físico: se trasladaba de casa</a:t>
            </a:r>
          </a:p>
          <a:p>
            <a:pPr lvl="1"/>
            <a:r>
              <a:rPr lang="es-ES" sz="2000" dirty="0">
                <a:solidFill>
                  <a:srgbClr val="000000"/>
                </a:solidFill>
              </a:rPr>
              <a:t>Jurídico: se trasladaba su tutela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435435F-FE65-4F6B-8561-67985D68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495864"/>
            <a:ext cx="3155240" cy="29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17475"/>
            <a:ext cx="7235825" cy="719138"/>
          </a:xfrm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000000"/>
                </a:solidFill>
              </a:rPr>
              <a:t>Festejos de los matrimonios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1511250"/>
          </a:xfrm>
        </p:spPr>
        <p:txBody>
          <a:bodyPr/>
          <a:lstStyle/>
          <a:p>
            <a:r>
              <a:rPr lang="es-ES" sz="2000" dirty="0">
                <a:solidFill>
                  <a:srgbClr val="000000"/>
                </a:solidFill>
              </a:rPr>
              <a:t>3 días:</a:t>
            </a:r>
          </a:p>
          <a:p>
            <a:pPr lvl="1"/>
            <a:r>
              <a:rPr lang="es-ES" sz="1600" dirty="0">
                <a:solidFill>
                  <a:srgbClr val="000000"/>
                </a:solidFill>
              </a:rPr>
              <a:t>La víspera</a:t>
            </a:r>
          </a:p>
          <a:p>
            <a:pPr lvl="1"/>
            <a:r>
              <a:rPr lang="es-ES" sz="1600" dirty="0">
                <a:solidFill>
                  <a:srgbClr val="000000"/>
                </a:solidFill>
              </a:rPr>
              <a:t>El día del </a:t>
            </a:r>
            <a:r>
              <a:rPr lang="el-GR" sz="1600" dirty="0">
                <a:solidFill>
                  <a:srgbClr val="000000"/>
                </a:solidFill>
              </a:rPr>
              <a:t>γάμος </a:t>
            </a:r>
            <a:endParaRPr lang="es-ES" sz="1600" dirty="0">
              <a:solidFill>
                <a:srgbClr val="000000"/>
              </a:solidFill>
            </a:endParaRPr>
          </a:p>
          <a:p>
            <a:pPr lvl="1"/>
            <a:r>
              <a:rPr lang="es-ES" sz="1600" dirty="0">
                <a:solidFill>
                  <a:srgbClr val="000000"/>
                </a:solidFill>
              </a:rPr>
              <a:t>La </a:t>
            </a:r>
            <a:r>
              <a:rPr lang="el-GR" sz="1600" dirty="0">
                <a:solidFill>
                  <a:srgbClr val="000000"/>
                </a:solidFill>
              </a:rPr>
              <a:t>ἐπαύλια</a:t>
            </a:r>
            <a:endParaRPr lang="es-ES" sz="1600" dirty="0">
              <a:solidFill>
                <a:srgbClr val="000000"/>
              </a:solidFill>
            </a:endParaRPr>
          </a:p>
          <a:p>
            <a:pPr lvl="1"/>
            <a:endParaRPr lang="es-ES" sz="1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s-ES" sz="1600" dirty="0">
              <a:solidFill>
                <a:srgbClr val="000000"/>
              </a:solidFill>
            </a:endParaRPr>
          </a:p>
          <a:p>
            <a:pPr lvl="1"/>
            <a:endParaRPr lang="es-ES" sz="1600" dirty="0">
              <a:solidFill>
                <a:srgbClr val="000000"/>
              </a:solidFill>
            </a:endParaRPr>
          </a:p>
          <a:p>
            <a:pPr lvl="1"/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7" name="Imagen 6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xmlns="" id="{045E4C62-7327-4F50-BFCA-F0D9D3A32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9" t="21320" r="24365" b="20736"/>
          <a:stretch/>
        </p:blipFill>
        <p:spPr bwMode="auto">
          <a:xfrm>
            <a:off x="7235825" y="1124743"/>
            <a:ext cx="1489407" cy="3469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xmlns="" id="{A639C7C4-7CCC-4AA3-84A1-7FA6FD8AC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20317" r="24788" b="45067"/>
          <a:stretch/>
        </p:blipFill>
        <p:spPr bwMode="auto">
          <a:xfrm>
            <a:off x="2339752" y="2580164"/>
            <a:ext cx="4104456" cy="160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xmlns="" id="{3F169045-7C11-440D-A2A0-ABBB653AB7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18813" r="29304" b="60368"/>
          <a:stretch/>
        </p:blipFill>
        <p:spPr bwMode="auto">
          <a:xfrm>
            <a:off x="2021941" y="4437112"/>
            <a:ext cx="3683473" cy="115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33B85B7E-3D5E-4A09-9D13-C0DDDE4DBC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9" t="28344" r="19567" b="33529"/>
          <a:stretch/>
        </p:blipFill>
        <p:spPr bwMode="auto">
          <a:xfrm>
            <a:off x="6012160" y="5506336"/>
            <a:ext cx="2958604" cy="1180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74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363B45"/>
      </a:lt2>
      <a:accent1>
        <a:srgbClr val="A99D9B"/>
      </a:accent1>
      <a:accent2>
        <a:srgbClr val="565A66"/>
      </a:accent2>
      <a:accent3>
        <a:srgbClr val="FFFFFF"/>
      </a:accent3>
      <a:accent4>
        <a:srgbClr val="404040"/>
      </a:accent4>
      <a:accent5>
        <a:srgbClr val="D1CCCB"/>
      </a:accent5>
      <a:accent6>
        <a:srgbClr val="4D515C"/>
      </a:accent6>
      <a:hlink>
        <a:srgbClr val="92715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131</TotalTime>
  <Words>111</Words>
  <Application>Microsoft Office PowerPoint</Application>
  <PresentationFormat>Presentación en pantalla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template</vt:lpstr>
      <vt:lpstr>EL MATRIMONIO EN LA GRECIA ANTIGUA </vt:lpstr>
      <vt:lpstr>Introducción</vt:lpstr>
      <vt:lpstr>Fases de la práctica del matrimonio</vt:lpstr>
      <vt:lpstr>Fases de la práctica del matrimonio</vt:lpstr>
      <vt:lpstr>Festejos de los matrimonios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ESTÉTICA DE LA MUJER EN LA GRECIA ANTIGUA</dc:title>
  <dc:creator>Laura Borrego García</dc:creator>
  <cp:lastModifiedBy>Cuenta Microsoft</cp:lastModifiedBy>
  <cp:revision>4</cp:revision>
  <dcterms:created xsi:type="dcterms:W3CDTF">2022-02-03T10:22:54Z</dcterms:created>
  <dcterms:modified xsi:type="dcterms:W3CDTF">2023-04-06T14:36:48Z</dcterms:modified>
</cp:coreProperties>
</file>