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78" r:id="rId23"/>
    <p:sldId id="290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94C807-20E3-4ADC-8B0D-E9EB23765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2687" y="2405849"/>
            <a:ext cx="6837239" cy="1023151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SPARTA CONTRA 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296E70-890E-439E-BA82-F5CCF35B1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8813" y="3619981"/>
            <a:ext cx="8637072" cy="977621"/>
          </a:xfrm>
        </p:spPr>
        <p:txBody>
          <a:bodyPr/>
          <a:lstStyle/>
          <a:p>
            <a:pPr algn="just"/>
            <a:r>
              <a:rPr lang="en-GB" i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</a:t>
            </a:r>
            <a:r>
              <a:rPr lang="en-GB" i="1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guerra</a:t>
            </a:r>
            <a:r>
              <a:rPr lang="en-GB" i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por la </a:t>
            </a:r>
            <a:r>
              <a:rPr lang="en-GB" i="1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supremacía</a:t>
            </a:r>
            <a:endParaRPr lang="en-GB" i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672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atardecer en el mar y edificios de fondo&#10;&#10;Descripción generada automáticamente">
            <a:extLst>
              <a:ext uri="{FF2B5EF4-FFF2-40B4-BE49-F238E27FC236}">
                <a16:creationId xmlns:a16="http://schemas.microsoft.com/office/drawing/2014/main" id="{4547D7DB-46C3-4F6D-B8F3-38DE519F3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18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posición de imagen 5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50144134-82F5-463D-8980-9ADEE2EBA03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alphaModFix amt="50000"/>
          </a:blip>
          <a:srcRect t="29244" r="-1" b="-1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986E0F6-7925-4B4E-AF8F-036C9810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636" y="992221"/>
            <a:ext cx="6247308" cy="4873558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rganización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ocial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TENAS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37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Marcador de posición de imagen 5" descr="Vista aérea de una ciudad&#10;&#10;Descripción generada automáticamente">
            <a:extLst>
              <a:ext uri="{FF2B5EF4-FFF2-40B4-BE49-F238E27FC236}">
                <a16:creationId xmlns:a16="http://schemas.microsoft.com/office/drawing/2014/main" id="{DDAF99FA-F139-4233-A9F9-5F28EBCC694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7892" r="9090" b="10586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2AF0D79-4A1A-4F27-B9F0-CF252C4AC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660CCC-D7C3-482F-A568-B28B835F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solidFill>
                <a:srgbClr val="FFFFFE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83266B-97F8-4AB9-818F-3A70E8D85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6385" y="1847088"/>
            <a:ext cx="6813363" cy="0"/>
          </a:xfrm>
          <a:prstGeom prst="line">
            <a:avLst/>
          </a:prstGeom>
          <a:ln w="31750">
            <a:solidFill>
              <a:srgbClr val="C0A27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9B6795-DFB7-4380-9220-18B0997C0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74064" y="2008046"/>
            <a:ext cx="6815731" cy="402126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C0A271"/>
              </a:buClr>
            </a:pPr>
            <a:endParaRPr lang="en-US" dirty="0">
              <a:solidFill>
                <a:srgbClr val="FFFFFE"/>
              </a:solidFill>
            </a:endParaRPr>
          </a:p>
          <a:p>
            <a:pPr>
              <a:buClr>
                <a:srgbClr val="C0A271"/>
              </a:buClr>
            </a:pPr>
            <a:endParaRPr lang="en-US" dirty="0">
              <a:solidFill>
                <a:srgbClr val="FFFFFE"/>
              </a:solidFill>
            </a:endParaRPr>
          </a:p>
          <a:p>
            <a:pPr>
              <a:buClr>
                <a:srgbClr val="C0A271"/>
              </a:buClr>
            </a:pP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err="1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upátridas</a:t>
            </a:r>
            <a:endParaRPr lang="en-US" sz="2000" dirty="0">
              <a:solidFill>
                <a:srgbClr val="FFFFF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A271"/>
              </a:buClr>
            </a:pP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reópago</a:t>
            </a:r>
            <a:endParaRPr lang="en-US" sz="2000" dirty="0">
              <a:solidFill>
                <a:srgbClr val="FFFFF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A271"/>
              </a:buClr>
            </a:pP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rcontes</a:t>
            </a:r>
            <a:endParaRPr lang="en-US" sz="2000" dirty="0">
              <a:solidFill>
                <a:srgbClr val="FFFFF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Clr>
                <a:srgbClr val="C0A27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980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posición de imagen 5" descr="Casco de color negro&#10;&#10;Descripción generada automáticamente con confianza media">
            <a:extLst>
              <a:ext uri="{FF2B5EF4-FFF2-40B4-BE49-F238E27FC236}">
                <a16:creationId xmlns:a16="http://schemas.microsoft.com/office/drawing/2014/main" id="{225766F3-C66E-4D98-9A72-A97FDD87612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alphaModFix amt="50000"/>
          </a:blip>
          <a:srcRect t="5881" r="-1" b="5881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8647FFB-693F-46A3-A047-E1F2BA637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636" y="992221"/>
            <a:ext cx="6247308" cy="4873558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rganización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ocial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sparta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18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Marcador de posición de imagen 8" descr="Dibujo de una persona con un caballo&#10;&#10;Descripción generada automáticamente con confianza media">
            <a:extLst>
              <a:ext uri="{FF2B5EF4-FFF2-40B4-BE49-F238E27FC236}">
                <a16:creationId xmlns:a16="http://schemas.microsoft.com/office/drawing/2014/main" id="{94F208D9-1928-4144-BC06-B9FF5A58058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alphaModFix amt="50000"/>
          </a:blip>
          <a:srcRect t="1313" r="-1" b="-1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24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6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1D07DB5A-7DA1-4222-B8B0-EC468F5B5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LOTAS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3F30A5C-25C6-4CF1-9F84-D9F79A70D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6636" y="1193800"/>
            <a:ext cx="6085091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32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72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4D1DAC0-49AF-44F5-9AD0-4E757CDFAB7B}"/>
              </a:ext>
            </a:extLst>
          </p:cNvPr>
          <p:cNvSpPr txBox="1"/>
          <p:nvPr/>
        </p:nvSpPr>
        <p:spPr>
          <a:xfrm>
            <a:off x="2127681" y="2031021"/>
            <a:ext cx="7936637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Estos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esparcidos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día por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lugares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escondidos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permanecían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ocultos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descansan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pero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la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noche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bajaban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los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caminos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 a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cuanto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ilota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encontraban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los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degollaban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 menudo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metiéndose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incluso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sus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campos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daban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Muerte a los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robustos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fuertes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ellos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(Plutarco,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Licurgo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28).</a:t>
            </a:r>
          </a:p>
        </p:txBody>
      </p:sp>
    </p:spTree>
    <p:extLst>
      <p:ext uri="{BB962C8B-B14F-4D97-AF65-F5344CB8AC3E}">
        <p14:creationId xmlns:p14="http://schemas.microsoft.com/office/powerpoint/2010/main" val="992819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6DD3B7-9B7E-4C4D-B8BC-F9E371EAA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61591" y="988090"/>
            <a:ext cx="4645152" cy="801943"/>
          </a:xfrm>
        </p:spPr>
        <p:txBody>
          <a:bodyPr>
            <a:normAutofit/>
          </a:bodyPr>
          <a:lstStyle/>
          <a:p>
            <a:r>
              <a:rPr lang="en-GB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spartiata</a:t>
            </a:r>
            <a:endParaRPr lang="en-GB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Marcador de contenido 7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10E93304-19E1-4966-A458-0D255676F4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60955" y="1914093"/>
            <a:ext cx="2139518" cy="3831977"/>
          </a:xfr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08B7B51-9A03-4FED-BD0A-F6B75A94F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71151" y="1064215"/>
            <a:ext cx="4645152" cy="802237"/>
          </a:xfrm>
        </p:spPr>
        <p:txBody>
          <a:bodyPr>
            <a:normAutofit/>
          </a:bodyPr>
          <a:lstStyle/>
          <a:p>
            <a:r>
              <a:rPr lang="en-GB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eriecos</a:t>
            </a:r>
            <a:endParaRPr lang="en-GB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Marcador de contenido 9" descr="Un dibujo de un par de personas&#10;&#10;Descripción generada automáticamente con confianza baja">
            <a:extLst>
              <a:ext uri="{FF2B5EF4-FFF2-40B4-BE49-F238E27FC236}">
                <a16:creationId xmlns:a16="http://schemas.microsoft.com/office/drawing/2014/main" id="{4C13D8FD-E42F-4707-9610-61019F85871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175842" y="2121577"/>
            <a:ext cx="3269515" cy="3526838"/>
          </a:xfrm>
        </p:spPr>
      </p:pic>
    </p:spTree>
    <p:extLst>
      <p:ext uri="{BB962C8B-B14F-4D97-AF65-F5344CB8AC3E}">
        <p14:creationId xmlns:p14="http://schemas.microsoft.com/office/powerpoint/2010/main" val="2714002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0223D11-3F3B-49D6-AF13-F9B4632208F7}"/>
              </a:ext>
            </a:extLst>
          </p:cNvPr>
          <p:cNvSpPr txBox="1"/>
          <p:nvPr/>
        </p:nvSpPr>
        <p:spPr>
          <a:xfrm>
            <a:off x="1174811" y="2085042"/>
            <a:ext cx="9842377" cy="2687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385" algn="just">
              <a:lnSpc>
                <a:spcPct val="150000"/>
              </a:lnSpc>
              <a:spcAft>
                <a:spcPts val="800"/>
              </a:spcAft>
            </a:pPr>
            <a:r>
              <a:rPr lang="es-E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espartanos metían a los ilotas en las salas de las comidas en común y les obligaban a beber vino puro en abundancia, con la idea de mostrar a los jóvenes los efectos de la borrachera, y les ordenaban cantar y ejecutar bailes humillantes y ridículos </a:t>
            </a:r>
            <a:r>
              <a:rPr lang="es-E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(Plutarco, </a:t>
            </a:r>
            <a:r>
              <a:rPr lang="es-E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Vida de Licurgo</a:t>
            </a:r>
            <a:r>
              <a:rPr lang="es-E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28).</a:t>
            </a:r>
            <a:endParaRPr lang="en-GB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759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1BC8A16-C3E6-4EB9-A5B3-EF6E0CD6BA71}"/>
              </a:ext>
            </a:extLst>
          </p:cNvPr>
          <p:cNvSpPr txBox="1"/>
          <p:nvPr/>
        </p:nvSpPr>
        <p:spPr>
          <a:xfrm>
            <a:off x="1439661" y="2690336"/>
            <a:ext cx="93126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 término de la batalla de Platea, Pausanias, el rey de Esparta, lanzó su bando para que nadie tocara el botín y ordenó a los ilotas que reunieran las riquezas </a:t>
            </a:r>
            <a:r>
              <a:rPr lang="es-E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(Plutarco, </a:t>
            </a:r>
            <a:r>
              <a:rPr lang="es-E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Vida de Licurgo </a:t>
            </a:r>
            <a:r>
              <a:rPr lang="es-E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9).</a:t>
            </a:r>
            <a:endParaRPr lang="en-GB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714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Marcador de posición de imagen 7" descr="Imagen que contiene cuarto, tabla, viejo, llenado&#10;&#10;Descripción generada automáticamente">
            <a:extLst>
              <a:ext uri="{FF2B5EF4-FFF2-40B4-BE49-F238E27FC236}">
                <a16:creationId xmlns:a16="http://schemas.microsoft.com/office/drawing/2014/main" id="{29084123-819F-455E-965C-3A370B479A3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alphaModFix amt="50000"/>
          </a:blip>
          <a:srcRect l="3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A1FFDF-8259-451C-AFEC-5493F601F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636" y="992221"/>
            <a:ext cx="6672439" cy="4873558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jército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spartano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445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15E0096-276D-4B90-88E9-F237A1B6D83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65" b="343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6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BD599FF1-45AC-4D60-B548-BD4B94C9E03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alphaModFix amt="50000"/>
          </a:blip>
          <a:srcRect l="160" r="3842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56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8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716079-7656-4EDC-8A40-7829FAA3E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76" y="1193800"/>
            <a:ext cx="4527611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ntrenamiento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EDC042A-88EA-4C95-B027-3ED26CFEB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81507" y="1193800"/>
            <a:ext cx="6085091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aidia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i="1" dirty="0"/>
          </a:p>
          <a:p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gelai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4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1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34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8" name="Picture 36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9" name="Straight Connector 38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40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42">
            <a:extLst>
              <a:ext uri="{FF2B5EF4-FFF2-40B4-BE49-F238E27FC236}">
                <a16:creationId xmlns:a16="http://schemas.microsoft.com/office/drawing/2014/main" id="{8175EAF0-48CE-49F4-B56C-B82955AA6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44">
            <a:extLst>
              <a:ext uri="{FF2B5EF4-FFF2-40B4-BE49-F238E27FC236}">
                <a16:creationId xmlns:a16="http://schemas.microsoft.com/office/drawing/2014/main" id="{F4C9E375-D6B0-462B-82F1-D3EC62906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A68E5D50-7B66-41E1-8D02-147FA430D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458" y="964769"/>
            <a:ext cx="5525305" cy="2376915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QUIPAMIENTO</a:t>
            </a:r>
          </a:p>
        </p:txBody>
      </p:sp>
      <p:grpSp>
        <p:nvGrpSpPr>
          <p:cNvPr id="63" name="Group 46">
            <a:extLst>
              <a:ext uri="{FF2B5EF4-FFF2-40B4-BE49-F238E27FC236}">
                <a16:creationId xmlns:a16="http://schemas.microsoft.com/office/drawing/2014/main" id="{E2603107-74B9-41ED-A864-525D7D704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4074533" cy="5149101"/>
            <a:chOff x="7463259" y="583365"/>
            <a:chExt cx="4074533" cy="5181928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7FC16FA-1473-4C96-AAE0-5C8A06EE0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48">
              <a:extLst>
                <a:ext uri="{FF2B5EF4-FFF2-40B4-BE49-F238E27FC236}">
                  <a16:creationId xmlns:a16="http://schemas.microsoft.com/office/drawing/2014/main" id="{1AE58F83-0189-4676-8369-F2DB506FF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C15E102E-3363-467A-93A4-E7619DBC7BF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132" r="2132"/>
          <a:stretch/>
        </p:blipFill>
        <p:spPr>
          <a:xfrm>
            <a:off x="1271223" y="1116345"/>
            <a:ext cx="2799103" cy="3866172"/>
          </a:xfrm>
          <a:prstGeom prst="rect">
            <a:avLst/>
          </a:prstGeom>
        </p:spPr>
      </p:pic>
      <p:cxnSp>
        <p:nvCxnSpPr>
          <p:cNvPr id="65" name="Straight Connector 50">
            <a:extLst>
              <a:ext uri="{FF2B5EF4-FFF2-40B4-BE49-F238E27FC236}">
                <a16:creationId xmlns:a16="http://schemas.microsoft.com/office/drawing/2014/main" id="{2B788CC7-8F6B-4224-89AE-39A6B06A8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3459" y="3526496"/>
            <a:ext cx="55361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6" name="Picture 52">
            <a:extLst>
              <a:ext uri="{FF2B5EF4-FFF2-40B4-BE49-F238E27FC236}">
                <a16:creationId xmlns:a16="http://schemas.microsoft.com/office/drawing/2014/main" id="{0972F198-BBC2-4369-B014-8A6CC8F449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7" name="Straight Connector 54">
            <a:extLst>
              <a:ext uri="{FF2B5EF4-FFF2-40B4-BE49-F238E27FC236}">
                <a16:creationId xmlns:a16="http://schemas.microsoft.com/office/drawing/2014/main" id="{72B3B27E-140E-4C73-B427-1D8D6D6D7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713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81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3" name="Picture 83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4" name="Straight Connector 85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87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10419CA0-BFB4-4390-AB8F-5DBFCA45D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Connector 91">
            <a:extLst>
              <a:ext uri="{FF2B5EF4-FFF2-40B4-BE49-F238E27FC236}">
                <a16:creationId xmlns:a16="http://schemas.microsoft.com/office/drawing/2014/main" id="{5CF4C623-16D7-4722-8EFB-A5B0E3BC0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5B857BF3-DC2E-4FEA-9CB1-0FC1537CE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96E9C81-ACBE-459E-A7D5-2BB824B68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D54A32-3D97-4E01-83A6-8CC3CCECD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1580" y="2015732"/>
            <a:ext cx="5550355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hiton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imatión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némidas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órax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EBDCB18-ABE5-43B0-8B68-89FEDAEC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147" name="Rectangle 96">
              <a:extLst>
                <a:ext uri="{FF2B5EF4-FFF2-40B4-BE49-F238E27FC236}">
                  <a16:creationId xmlns:a16="http://schemas.microsoft.com/office/drawing/2014/main" id="{483C65C6-7268-490D-B4A8-927D45FAB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133D4A5-82E5-43A0-9FF0-81B7AC16C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3D32C22F-FA47-403B-94E1-86191438B3B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3230" b="14489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148" name="Picture 99">
            <a:extLst>
              <a:ext uri="{FF2B5EF4-FFF2-40B4-BE49-F238E27FC236}">
                <a16:creationId xmlns:a16="http://schemas.microsoft.com/office/drawing/2014/main" id="{08EC5C75-E28F-4899-9C2E-39431B82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9" name="Straight Connector 101">
            <a:extLst>
              <a:ext uri="{FF2B5EF4-FFF2-40B4-BE49-F238E27FC236}">
                <a16:creationId xmlns:a16="http://schemas.microsoft.com/office/drawing/2014/main" id="{46AAE0A1-60AD-4190-B85D-2DD81483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095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8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" name="Picture 30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1" name="Straight Connector 32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Marcador de posición de imagen 5" descr="Imagen que contiene objeto, bicicleta, cerca, lado&#10;&#10;Descripción generada automáticamente">
            <a:extLst>
              <a:ext uri="{FF2B5EF4-FFF2-40B4-BE49-F238E27FC236}">
                <a16:creationId xmlns:a16="http://schemas.microsoft.com/office/drawing/2014/main" id="{2712DFBB-7CBD-4364-B5C9-A61900AB886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5220" b="285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49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Marcador de posición de imagen 8" descr="Imagen que contiene decorado, llenado, viejo, grande&#10;&#10;Descripción generada automáticamente">
            <a:extLst>
              <a:ext uri="{FF2B5EF4-FFF2-40B4-BE49-F238E27FC236}">
                <a16:creationId xmlns:a16="http://schemas.microsoft.com/office/drawing/2014/main" id="{32C95AED-01A7-4A18-B420-848291707CC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alphaModFix amt="50000"/>
          </a:blip>
          <a:srcRect r="7115" b="2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9002E389-358B-49F4-A6EC-C27A12B6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636" y="992221"/>
            <a:ext cx="6910564" cy="4873558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jército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TENIENSE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218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posición de imagen 5" descr="Imagen que contiene persona, exterior, hombre, viejo&#10;&#10;Descripción generada automáticamente">
            <a:extLst>
              <a:ext uri="{FF2B5EF4-FFF2-40B4-BE49-F238E27FC236}">
                <a16:creationId xmlns:a16="http://schemas.microsoft.com/office/drawing/2014/main" id="{F5D3ECFB-ADE5-47DB-B3A3-FB49FA2D6E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alphaModFix amt="50000"/>
          </a:blip>
          <a:srcRect l="3335" r="3334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2A59571-03A9-4EA4-AB6E-085DA7BFE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636" y="992221"/>
            <a:ext cx="6247308" cy="4873558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NTRENAMIENTO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791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24BE214B-2C92-47AF-8D90-698211103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86D07CD-E0E5-42ED-BA28-6CB6ADC3B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62637951-8C42-4C2C-A2C0-50FCDA2CE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69A020F-4984-4DD0-898A-B60A4882B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F19790-D368-4911-BBFC-5C872D177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1580" y="2015732"/>
            <a:ext cx="5550355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febos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ervicio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militar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axis</a:t>
            </a: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lcohal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trategoi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3761B47-AE33-47C9-9636-19D4B313F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E204B78-8026-4E1E-9C59-5F523ECDD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DDEB6F1-F54D-4345-B8DF-72D72C71EC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4380F474-D468-4F2F-8BE9-F343F8D1A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1624" y="977965"/>
            <a:ext cx="3119444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posición de imagen 5" descr="Imagen que contiene hombre, parado, sostener, tablero&#10;&#10;Descripción generada automáticamente">
            <a:extLst>
              <a:ext uri="{FF2B5EF4-FFF2-40B4-BE49-F238E27FC236}">
                <a16:creationId xmlns:a16="http://schemas.microsoft.com/office/drawing/2014/main" id="{CB6B7A6D-5E1A-4643-B42B-028878EA044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7943" b="7943"/>
          <a:stretch>
            <a:fillRect/>
          </a:stretch>
        </p:blipFill>
        <p:spPr>
          <a:xfrm>
            <a:off x="7951322" y="881412"/>
            <a:ext cx="3110096" cy="4309561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D757EBBD-8611-41C1-8124-C151D0957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40D0D8B-2D5E-48A4-BBD5-8CB09A86A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484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9AE8DC-95CB-4AAF-9606-7C7B2C8C5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048172"/>
            <a:ext cx="7439025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quipamiento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anoplia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Marcador de posición de imagen 5" descr="Imagen que contiene sostener&#10;&#10;Descripción generada automáticamente">
            <a:extLst>
              <a:ext uri="{FF2B5EF4-FFF2-40B4-BE49-F238E27FC236}">
                <a16:creationId xmlns:a16="http://schemas.microsoft.com/office/drawing/2014/main" id="{D664C3C7-211F-4040-8576-5623AAB8B9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2381" b="12381"/>
          <a:stretch>
            <a:fillRect/>
          </a:stretch>
        </p:blipFill>
        <p:spPr>
          <a:xfrm>
            <a:off x="6894321" y="805583"/>
            <a:ext cx="3360621" cy="466076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394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0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" name="Picture 12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4" name="Straight Connector 14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6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18">
            <a:extLst>
              <a:ext uri="{FF2B5EF4-FFF2-40B4-BE49-F238E27FC236}">
                <a16:creationId xmlns:a16="http://schemas.microsoft.com/office/drawing/2014/main" id="{24BE214B-2C92-47AF-8D90-698211103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20">
            <a:extLst>
              <a:ext uri="{FF2B5EF4-FFF2-40B4-BE49-F238E27FC236}">
                <a16:creationId xmlns:a16="http://schemas.microsoft.com/office/drawing/2014/main" id="{186D07CD-E0E5-42ED-BA28-6CB6ADC3B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24CB52C9-AA81-430A-B13B-209B00B60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</p:txBody>
      </p:sp>
      <p:sp>
        <p:nvSpPr>
          <p:cNvPr id="38" name="Rectangle 22">
            <a:extLst>
              <a:ext uri="{FF2B5EF4-FFF2-40B4-BE49-F238E27FC236}">
                <a16:creationId xmlns:a16="http://schemas.microsoft.com/office/drawing/2014/main" id="{369A020F-4984-4DD0-898A-B60A4882B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65B4E8-2B75-4783-82B8-A0FED05E3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1580" y="2015732"/>
            <a:ext cx="5550355" cy="345061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y 27 kilos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asco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oraza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rebas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scudo</a:t>
            </a:r>
          </a:p>
        </p:txBody>
      </p:sp>
      <p:grpSp>
        <p:nvGrpSpPr>
          <p:cNvPr id="39" name="Group 24">
            <a:extLst>
              <a:ext uri="{FF2B5EF4-FFF2-40B4-BE49-F238E27FC236}">
                <a16:creationId xmlns:a16="http://schemas.microsoft.com/office/drawing/2014/main" id="{A3761B47-AE33-47C9-9636-19D4B313F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E204B78-8026-4E1E-9C59-5F523ECDD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26">
              <a:extLst>
                <a:ext uri="{FF2B5EF4-FFF2-40B4-BE49-F238E27FC236}">
                  <a16:creationId xmlns:a16="http://schemas.microsoft.com/office/drawing/2014/main" id="{DDDEB6F1-F54D-4345-B8DF-72D72C71EC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4380F474-D468-4F2F-8BE9-F343F8D1A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1624" y="977965"/>
            <a:ext cx="3119444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posición de imagen 5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1DEE09D5-8915-4E0F-B6BC-A3E5A65DFF2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3426" b="3426"/>
          <a:stretch>
            <a:fillRect/>
          </a:stretch>
        </p:blipFill>
        <p:spPr>
          <a:xfrm>
            <a:off x="8120296" y="1116345"/>
            <a:ext cx="2791257" cy="386617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757EBBD-8611-41C1-8124-C151D0957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40D0D8B-2D5E-48A4-BBD5-8CB09A86A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322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Marcador de posición de imagen 11" descr="Un dibujo de un monstruo&#10;&#10;Descripción generada automáticamente con confianza baja">
            <a:extLst>
              <a:ext uri="{FF2B5EF4-FFF2-40B4-BE49-F238E27FC236}">
                <a16:creationId xmlns:a16="http://schemas.microsoft.com/office/drawing/2014/main" id="{C6B8578A-C8A0-44C7-90C7-DDB2EEBE380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alphaModFix amt="50000"/>
            <a:grayscl/>
          </a:blip>
          <a:srcRect l="4408" r="6706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2E96C4BE-9875-431B-9F22-4FBEFFF43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636" y="992221"/>
            <a:ext cx="6247308" cy="4873558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4800" dirty="0"/>
              <a:t>LA GUERRA DEL PELOPONESO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560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60D1173B-FBCA-4F2A-AB78-7DB51EC95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B08DCF8-02FA-4015-A96A-7F8A89EBC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C9AF79C-8977-4B59-8FEF-5528A76AD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072" y="964769"/>
            <a:ext cx="4966432" cy="2376915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sparta	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273837-214E-4037-8CCF-CED582ABB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70074" y="3529159"/>
            <a:ext cx="4972063" cy="1612688"/>
          </a:xfrm>
        </p:spPr>
        <p:txBody>
          <a:bodyPr vert="horz" lIns="91440" tIns="91440" rIns="91440" bIns="91440" rtlCol="0">
            <a:normAutofit/>
          </a:bodyPr>
          <a:lstStyle/>
          <a:p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ituación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geográfica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2" name="Group 47">
            <a:extLst>
              <a:ext uri="{FF2B5EF4-FFF2-40B4-BE49-F238E27FC236}">
                <a16:creationId xmlns:a16="http://schemas.microsoft.com/office/drawing/2014/main" id="{72EFD7EB-F887-4187-BD35-2F6584E9E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7463259" y="583365"/>
            <a:chExt cx="4641750" cy="5181928"/>
          </a:xfrm>
        </p:grpSpPr>
        <p:sp>
          <p:nvSpPr>
            <p:cNvPr id="73" name="Rectangle 48">
              <a:extLst>
                <a:ext uri="{FF2B5EF4-FFF2-40B4-BE49-F238E27FC236}">
                  <a16:creationId xmlns:a16="http://schemas.microsoft.com/office/drawing/2014/main" id="{D802ABCE-86EF-458C-B776-FBEE5B3ED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64175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49">
              <a:extLst>
                <a:ext uri="{FF2B5EF4-FFF2-40B4-BE49-F238E27FC236}">
                  <a16:creationId xmlns:a16="http://schemas.microsoft.com/office/drawing/2014/main" id="{CF257E23-BAFF-4E5A-9DCD-5EB001A23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4001651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2214D9ED-A4AA-4A1B-AEDB-C914C2D0C35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8049" r="12166" b="4"/>
          <a:stretch/>
        </p:blipFill>
        <p:spPr>
          <a:xfrm>
            <a:off x="1271223" y="1116345"/>
            <a:ext cx="3362141" cy="3866172"/>
          </a:xfrm>
          <a:prstGeom prst="rect">
            <a:avLst/>
          </a:prstGeom>
        </p:spPr>
      </p:pic>
      <p:cxnSp>
        <p:nvCxnSpPr>
          <p:cNvPr id="75" name="Straight Connector 51">
            <a:extLst>
              <a:ext uri="{FF2B5EF4-FFF2-40B4-BE49-F238E27FC236}">
                <a16:creationId xmlns:a16="http://schemas.microsoft.com/office/drawing/2014/main" id="{480890EC-EC50-46D3-879E-63EDF4D06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0073" y="3526496"/>
            <a:ext cx="49595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6" name="Picture 53">
            <a:extLst>
              <a:ext uri="{FF2B5EF4-FFF2-40B4-BE49-F238E27FC236}">
                <a16:creationId xmlns:a16="http://schemas.microsoft.com/office/drawing/2014/main" id="{971F6991-E635-48F8-9309-D5A5C1ECB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7" name="Straight Connector 55">
            <a:extLst>
              <a:ext uri="{FF2B5EF4-FFF2-40B4-BE49-F238E27FC236}">
                <a16:creationId xmlns:a16="http://schemas.microsoft.com/office/drawing/2014/main" id="{3ACF2F98-1DF0-4594-9502-F2B79E79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02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3FC0F6E-C11B-42E2-84CD-8C5DCDC0A774}"/>
              </a:ext>
            </a:extLst>
          </p:cNvPr>
          <p:cNvSpPr txBox="1"/>
          <p:nvPr/>
        </p:nvSpPr>
        <p:spPr>
          <a:xfrm>
            <a:off x="1128944" y="2569790"/>
            <a:ext cx="9934112" cy="1718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385" algn="just">
              <a:lnSpc>
                <a:spcPct val="150000"/>
              </a:lnSpc>
              <a:spcAft>
                <a:spcPts val="800"/>
              </a:spcAft>
            </a:pPr>
            <a:r>
              <a:rPr lang="es-ES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alguien dijera que (los atenienses) no han nacido ni para estar en paz entre ellos ni para dejar en paz a los demás, no haría más que decir la verdad (</a:t>
            </a:r>
            <a:r>
              <a:rPr lang="es-ES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Tucídides</a:t>
            </a:r>
            <a:r>
              <a:rPr lang="es-ES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Historia de la Guerra del Peloponeso, </a:t>
            </a:r>
            <a:r>
              <a:rPr lang="es-ES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1.70)</a:t>
            </a:r>
            <a:endParaRPr lang="en-GB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908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CE47BB7-A619-4D0C-B880-A21D133D3D05}"/>
              </a:ext>
            </a:extLst>
          </p:cNvPr>
          <p:cNvSpPr txBox="1"/>
          <p:nvPr/>
        </p:nvSpPr>
        <p:spPr>
          <a:xfrm>
            <a:off x="1923495" y="2569790"/>
            <a:ext cx="8345009" cy="1718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385" algn="just">
              <a:lnSpc>
                <a:spcPct val="150000"/>
              </a:lnSpc>
              <a:spcAft>
                <a:spcPts val="800"/>
              </a:spcAft>
            </a:pPr>
            <a:r>
              <a:rPr lang="es-ES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Debido a la escasez de viviendas, la gente que llegaba a Atenas procedente del campo durante la Guerra del Peloponeso vivía en tinajas y cuevas” (</a:t>
            </a:r>
            <a:r>
              <a:rPr lang="es-ES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Escolio a Aristófanes, </a:t>
            </a:r>
            <a:r>
              <a:rPr lang="es-ES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caballeros</a:t>
            </a:r>
            <a:r>
              <a:rPr lang="es-ES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792)</a:t>
            </a:r>
            <a:endParaRPr lang="en-GB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916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 grupo de personas sentadas en el suelo&#10;&#10;Descripción generada automáticamente con confianza baja">
            <a:extLst>
              <a:ext uri="{FF2B5EF4-FFF2-40B4-BE49-F238E27FC236}">
                <a16:creationId xmlns:a16="http://schemas.microsoft.com/office/drawing/2014/main" id="{8562A281-D17D-4207-BCA6-46DE1ACD3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150" y="0"/>
            <a:ext cx="6743699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785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B223F37-32CB-49B5-80B3-1D89CB922E45}"/>
              </a:ext>
            </a:extLst>
          </p:cNvPr>
          <p:cNvSpPr txBox="1"/>
          <p:nvPr/>
        </p:nvSpPr>
        <p:spPr>
          <a:xfrm>
            <a:off x="1115627" y="2154292"/>
            <a:ext cx="9960746" cy="2549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385" algn="just">
              <a:lnSpc>
                <a:spcPct val="150000"/>
              </a:lnSpc>
              <a:spcAft>
                <a:spcPts val="800"/>
              </a:spcAft>
            </a:pPr>
            <a:r>
              <a:rPr lang="es-ES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Alcibíades, a un perro que tenia de excelente tamaño y belleza y que había comprado por 7 minas, le cortó el rabo, que era muy hermoso. Los amigos lo reprendían y le decían que todos estaban que mordían por el perro y lo criticaban, por lo que se echó a reír y dijo: “Pues eso es precisamente lo que quiero. Prefiero que los atenienses hablen de esto, para que no digan cosas peores” </a:t>
            </a:r>
            <a:r>
              <a:rPr lang="es-ES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(Plutarco, Vida de Alcibíades 9).</a:t>
            </a:r>
            <a:endParaRPr lang="en-GB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064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35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8" name="Picture 37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9" name="Straight Connector 39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41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45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FF03E8D4-50C6-46BE-918B-1D20CBDE7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ICURGO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436145-EF48-422C-ADCB-27FDC067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1581" y="2015732"/>
            <a:ext cx="3526523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1800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s-E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egislador</a:t>
            </a:r>
          </a:p>
          <a:p>
            <a:r>
              <a:rPr lang="es-ES" sz="1800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S. </a:t>
            </a:r>
            <a:r>
              <a:rPr lang="es-E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IX a.C.</a:t>
            </a:r>
          </a:p>
          <a:p>
            <a:r>
              <a:rPr lang="es-ES" sz="1800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s-E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ethra</a:t>
            </a:r>
            <a:endParaRPr lang="es-ES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s-ES" i="1" dirty="0">
                <a:latin typeface="Times New Roman" panose="02020603050405020304" pitchFamily="18" charset="0"/>
              </a:rPr>
              <a:t>¿</a:t>
            </a:r>
            <a:r>
              <a:rPr lang="es-ES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E</a:t>
            </a:r>
            <a:r>
              <a:rPr lang="es-ES" i="1" dirty="0">
                <a:latin typeface="Times New Roman" panose="02020603050405020304" pitchFamily="18" charset="0"/>
              </a:rPr>
              <a:t>xistió en realidad?</a:t>
            </a:r>
          </a:p>
          <a:p>
            <a:endParaRPr lang="en-US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Marcador de posición de imagen 5" descr="Una escul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A60EEEF8-D912-4058-9A20-1EA5DA549D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22055" r="2" b="2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310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33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" name="Picture 35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8" name="Straight Connector 37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39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B07C8A03-81C1-4383-ADA8-BF5BFA723DA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23468" r="-1" b="-1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50" name="Rectangle 41">
            <a:extLst>
              <a:ext uri="{FF2B5EF4-FFF2-40B4-BE49-F238E27FC236}">
                <a16:creationId xmlns:a16="http://schemas.microsoft.com/office/drawing/2014/main" id="{BE199D33-750D-40A3-927A-8D32B0600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397173"/>
            <a:ext cx="12192000" cy="1963346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58B15D-487A-4F4C-A408-2D9E2A305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01" y="4634143"/>
            <a:ext cx="9599967" cy="156178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 err="1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ermetismo</a:t>
            </a:r>
            <a:r>
              <a:rPr lang="en-US" sz="2400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br>
              <a:rPr lang="en-US" sz="2400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uerra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 err="1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esenia</a:t>
            </a:r>
            <a:r>
              <a:rPr lang="en-US" sz="2000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br>
              <a:rPr lang="en-US" sz="2400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 err="1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lotas</a:t>
            </a:r>
            <a:br>
              <a:rPr lang="en-US" sz="4000" dirty="0">
                <a:solidFill>
                  <a:srgbClr val="FFFFFE"/>
                </a:solidFill>
              </a:rPr>
            </a:br>
            <a:endParaRPr lang="en-US" sz="4000" dirty="0">
              <a:solidFill>
                <a:srgbClr val="FFFFFE"/>
              </a:solidFill>
            </a:endParaRPr>
          </a:p>
        </p:txBody>
      </p:sp>
      <p:cxnSp>
        <p:nvCxnSpPr>
          <p:cNvPr id="51" name="Straight Connector 43">
            <a:extLst>
              <a:ext uri="{FF2B5EF4-FFF2-40B4-BE49-F238E27FC236}">
                <a16:creationId xmlns:a16="http://schemas.microsoft.com/office/drawing/2014/main" id="{28B5C7E8-DD6D-40CB-A8DC-7056D20EB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6101" y="4564091"/>
            <a:ext cx="9601907" cy="0"/>
          </a:xfrm>
          <a:prstGeom prst="line">
            <a:avLst/>
          </a:prstGeom>
          <a:ln w="31750">
            <a:solidFill>
              <a:srgbClr val="BABB6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467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Marcador de posición de imagen 5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4CD00094-59DA-4BC0-9E1A-60A3B9F8330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3725" b="3726"/>
          <a:stretch/>
        </p:blipFill>
        <p:spPr>
          <a:xfrm>
            <a:off x="20" y="10"/>
            <a:ext cx="12191980" cy="612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2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BBD0F11F-5571-4C75-9837-53FB0C327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TENAS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AB43DBA-4B49-4CE6-9192-E15D10DC4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1581" y="2015732"/>
            <a:ext cx="3526523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ituación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geográfica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Marcador de posición de imagen 5" descr="Mapa&#10;&#10;Descripción generada automáticamente">
            <a:extLst>
              <a:ext uri="{FF2B5EF4-FFF2-40B4-BE49-F238E27FC236}">
                <a16:creationId xmlns:a16="http://schemas.microsoft.com/office/drawing/2014/main" id="{E2C13644-5108-42D7-90A4-C17C9ABD51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3002" r="1" b="18417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410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355FAA27-02F3-4195-959D-9C4717FD1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57208A-5F21-4DF7-A2DD-A899A8EAC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1581" y="2015732"/>
            <a:ext cx="3526523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edión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aralia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iacria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6DB498EE-7A8C-44E8-BF7E-E43F2C5926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2063" r="-2" b="25592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60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 descr="Montaña de piedras&#10;&#10;Descripción generada automáticamente">
            <a:extLst>
              <a:ext uri="{FF2B5EF4-FFF2-40B4-BE49-F238E27FC236}">
                <a16:creationId xmlns:a16="http://schemas.microsoft.com/office/drawing/2014/main" id="{88E8AC35-D737-471D-9479-66D2D549C1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88" r="-3" b="6681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13" name="Imagen 12" descr="Una casa junto a un cuerpo de agua&#10;&#10;Descripción generada automáticamente">
            <a:extLst>
              <a:ext uri="{FF2B5EF4-FFF2-40B4-BE49-F238E27FC236}">
                <a16:creationId xmlns:a16="http://schemas.microsoft.com/office/drawing/2014/main" id="{2B0C0D17-FED3-4E6F-ADE2-0C1BA8410D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71" b="22390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15" name="Imagen 14" descr="Un grupo de personas en una montaña&#10;&#10;Descripción generada automáticamente con confianza media">
            <a:extLst>
              <a:ext uri="{FF2B5EF4-FFF2-40B4-BE49-F238E27FC236}">
                <a16:creationId xmlns:a16="http://schemas.microsoft.com/office/drawing/2014/main" id="{A06782D7-9263-40EC-A5EC-A48BB3393D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520" r="7706" b="-2"/>
          <a:stretch/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05832337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TM10001114[[fn=Galería]]</Template>
  <TotalTime>255</TotalTime>
  <Words>434</Words>
  <Application>Microsoft Office PowerPoint</Application>
  <PresentationFormat>Panorámica</PresentationFormat>
  <Paragraphs>72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Arial</vt:lpstr>
      <vt:lpstr>Gill Sans MT</vt:lpstr>
      <vt:lpstr>Times New Roman</vt:lpstr>
      <vt:lpstr>Galería</vt:lpstr>
      <vt:lpstr>ESPARTA CONTRA ATENAS</vt:lpstr>
      <vt:lpstr>Presentación de PowerPoint</vt:lpstr>
      <vt:lpstr>Esparta </vt:lpstr>
      <vt:lpstr>LICURGO</vt:lpstr>
      <vt:lpstr>Hermetismo       Guerra mesenia       Ilotas </vt:lpstr>
      <vt:lpstr>Presentación de PowerPoint</vt:lpstr>
      <vt:lpstr> ATENAS</vt:lpstr>
      <vt:lpstr>Presentación de PowerPoint</vt:lpstr>
      <vt:lpstr>Presentación de PowerPoint</vt:lpstr>
      <vt:lpstr>Presentación de PowerPoint</vt:lpstr>
      <vt:lpstr>Organización Social   ATENAS</vt:lpstr>
      <vt:lpstr>Presentación de PowerPoint</vt:lpstr>
      <vt:lpstr>Organización social  Esparta</vt:lpstr>
      <vt:lpstr>ILOTAS</vt:lpstr>
      <vt:lpstr>Presentación de PowerPoint</vt:lpstr>
      <vt:lpstr>Presentación de PowerPoint</vt:lpstr>
      <vt:lpstr>Presentación de PowerPoint</vt:lpstr>
      <vt:lpstr>Presentación de PowerPoint</vt:lpstr>
      <vt:lpstr>Ejército Espartano</vt:lpstr>
      <vt:lpstr>Entrenamiento</vt:lpstr>
      <vt:lpstr>EQUIPAMIENTO</vt:lpstr>
      <vt:lpstr>Presentación de PowerPoint</vt:lpstr>
      <vt:lpstr>Presentación de PowerPoint</vt:lpstr>
      <vt:lpstr>Ejército ATENIENSE</vt:lpstr>
      <vt:lpstr>ENTRENAMIENTO</vt:lpstr>
      <vt:lpstr>Presentación de PowerPoint</vt:lpstr>
      <vt:lpstr>Equipamiento. Panoplia</vt:lpstr>
      <vt:lpstr>Presentación de PowerPoint</vt:lpstr>
      <vt:lpstr>LA GUERRA DEL PELOPONESO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ESPARTA CONTRA ATENAS</dc:title>
  <dc:creator>Israel Guimerá López</dc:creator>
  <cp:lastModifiedBy>Israel Guimerá López</cp:lastModifiedBy>
  <cp:revision>3</cp:revision>
  <dcterms:created xsi:type="dcterms:W3CDTF">2022-02-02T10:32:12Z</dcterms:created>
  <dcterms:modified xsi:type="dcterms:W3CDTF">2022-02-02T15:56:57Z</dcterms:modified>
</cp:coreProperties>
</file>