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85" r:id="rId5"/>
    <p:sldId id="288" r:id="rId6"/>
    <p:sldId id="274" r:id="rId7"/>
    <p:sldId id="278" r:id="rId8"/>
  </p:sldIdLst>
  <p:sldSz cx="9144000" cy="5143500" type="screen16x9"/>
  <p:notesSz cx="6858000" cy="9144000"/>
  <p:embeddedFontLst>
    <p:embeddedFont>
      <p:font typeface="Oswald"/>
      <p:regular r:id="rId10"/>
      <p:bold r:id="rId10"/>
    </p:embeddedFont>
    <p:embeddedFont>
      <p:font typeface="Tinos"/>
      <p:regular r:id="rId10"/>
      <p:bold r:id="rId10"/>
      <p:italic r:id="rId10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681"/>
    <a:srgbClr val="B97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7D5CAF-C5C0-430F-A390-3F806F24974C}">
  <a:tblStyle styleId="{DB7D5CAF-C5C0-430F-A390-3F806F249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58"/>
    <p:restoredTop sz="94656"/>
  </p:normalViewPr>
  <p:slideViewPr>
    <p:cSldViewPr snapToGrid="0" snapToObjects="1">
      <p:cViewPr varScale="1">
        <p:scale>
          <a:sx n="131" d="100"/>
          <a:sy n="131" d="100"/>
        </p:scale>
        <p:origin x="17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NUL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89376134616361"/>
          <c:y val="5.7119829306160483E-2"/>
          <c:w val="0.51568882151110274"/>
          <c:h val="0.916224250350964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tint val="39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ED-4249-9C28-4BDDF7091897}"/>
              </c:ext>
            </c:extLst>
          </c:dPt>
          <c:dPt>
            <c:idx val="1"/>
            <c:bubble3D val="0"/>
            <c:spPr>
              <a:solidFill>
                <a:schemeClr val="accent1">
                  <a:tint val="47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E4-1847-930F-43AA422FA89F}"/>
              </c:ext>
            </c:extLst>
          </c:dPt>
          <c:dPt>
            <c:idx val="2"/>
            <c:bubble3D val="0"/>
            <c:spPr>
              <a:solidFill>
                <a:schemeClr val="accent1">
                  <a:tint val="5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E4-1847-930F-43AA422FA89F}"/>
              </c:ext>
            </c:extLst>
          </c:dPt>
          <c:dPt>
            <c:idx val="3"/>
            <c:bubble3D val="0"/>
            <c:spPr>
              <a:solidFill>
                <a:schemeClr val="accent1">
                  <a:tint val="63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6E4-1847-930F-43AA422FA89F}"/>
              </c:ext>
            </c:extLst>
          </c:dPt>
          <c:dPt>
            <c:idx val="4"/>
            <c:bubble3D val="0"/>
            <c:spPr>
              <a:solidFill>
                <a:schemeClr val="accent1">
                  <a:tint val="72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6E4-1847-930F-43AA422FA89F}"/>
              </c:ext>
            </c:extLst>
          </c:dPt>
          <c:dPt>
            <c:idx val="5"/>
            <c:bubble3D val="0"/>
            <c:spPr>
              <a:solidFill>
                <a:schemeClr val="accent1">
                  <a:tint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6E4-1847-930F-43AA422FA89F}"/>
              </c:ext>
            </c:extLst>
          </c:dPt>
          <c:dPt>
            <c:idx val="6"/>
            <c:bubble3D val="0"/>
            <c:spPr>
              <a:solidFill>
                <a:schemeClr val="accent1">
                  <a:tint val="88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6E4-1847-930F-43AA422FA89F}"/>
              </c:ext>
            </c:extLst>
          </c:dPt>
          <c:dPt>
            <c:idx val="7"/>
            <c:bubble3D val="0"/>
            <c:spPr>
              <a:solidFill>
                <a:schemeClr val="accent1">
                  <a:tint val="96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927-EC43-ADE8-825F58D0F93D}"/>
              </c:ext>
            </c:extLst>
          </c:dPt>
          <c:dPt>
            <c:idx val="8"/>
            <c:bubble3D val="0"/>
            <c:spPr>
              <a:solidFill>
                <a:schemeClr val="accent1">
                  <a:shade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3927-EC43-ADE8-825F58D0F93D}"/>
              </c:ext>
            </c:extLst>
          </c:dPt>
          <c:dPt>
            <c:idx val="9"/>
            <c:bubble3D val="0"/>
            <c:spPr>
              <a:solidFill>
                <a:schemeClr val="accent1">
                  <a:shade val="87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927-EC43-ADE8-825F58D0F93D}"/>
              </c:ext>
            </c:extLst>
          </c:dPt>
          <c:dPt>
            <c:idx val="10"/>
            <c:bubble3D val="0"/>
            <c:spPr>
              <a:solidFill>
                <a:schemeClr val="accent1">
                  <a:shade val="79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927-EC43-ADE8-825F58D0F93D}"/>
              </c:ext>
            </c:extLst>
          </c:dPt>
          <c:dPt>
            <c:idx val="11"/>
            <c:bubble3D val="0"/>
            <c:spPr>
              <a:solidFill>
                <a:schemeClr val="accent1">
                  <a:shade val="71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927-EC43-ADE8-825F58D0F93D}"/>
              </c:ext>
            </c:extLst>
          </c:dPt>
          <c:dPt>
            <c:idx val="12"/>
            <c:bubble3D val="0"/>
            <c:spPr>
              <a:solidFill>
                <a:schemeClr val="accent1">
                  <a:shade val="62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3927-EC43-ADE8-825F58D0F93D}"/>
              </c:ext>
            </c:extLst>
          </c:dPt>
          <c:dPt>
            <c:idx val="13"/>
            <c:bubble3D val="0"/>
            <c:spPr>
              <a:solidFill>
                <a:schemeClr val="accent1">
                  <a:shade val="54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927-EC43-ADE8-825F58D0F93D}"/>
              </c:ext>
            </c:extLst>
          </c:dPt>
          <c:dPt>
            <c:idx val="14"/>
            <c:bubble3D val="0"/>
            <c:spPr>
              <a:solidFill>
                <a:schemeClr val="accent1">
                  <a:shade val="46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3927-EC43-ADE8-825F58D0F93D}"/>
              </c:ext>
            </c:extLst>
          </c:dPt>
          <c:dPt>
            <c:idx val="15"/>
            <c:bubble3D val="0"/>
            <c:spPr>
              <a:solidFill>
                <a:schemeClr val="accent1">
                  <a:shade val="38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927-EC43-ADE8-825F58D0F93D}"/>
              </c:ext>
            </c:extLst>
          </c:dPt>
          <c:dLbls>
            <c:delete val="1"/>
          </c:dLbls>
          <c:cat>
            <c:strRef>
              <c:f>Foglio1!$A$2:$A$17</c:f>
              <c:strCache>
                <c:ptCount val="1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XIII</c:v>
                </c:pt>
                <c:pt idx="13">
                  <c:v>XIV</c:v>
                </c:pt>
                <c:pt idx="14">
                  <c:v>XV</c:v>
                </c:pt>
                <c:pt idx="15">
                  <c:v>XVI</c:v>
                </c:pt>
              </c:strCache>
            </c:strRef>
          </c:cat>
          <c:val>
            <c:numRef>
              <c:f>Foglio1!$B$2:$B$17</c:f>
              <c:numCache>
                <c:formatCode>General</c:formatCode>
                <c:ptCount val="16"/>
                <c:pt idx="0">
                  <c:v>123</c:v>
                </c:pt>
                <c:pt idx="1">
                  <c:v>1</c:v>
                </c:pt>
                <c:pt idx="2">
                  <c:v>19</c:v>
                </c:pt>
                <c:pt idx="3">
                  <c:v>4</c:v>
                </c:pt>
                <c:pt idx="4">
                  <c:v>309</c:v>
                </c:pt>
                <c:pt idx="5">
                  <c:v>358</c:v>
                </c:pt>
                <c:pt idx="6">
                  <c:v>748</c:v>
                </c:pt>
                <c:pt idx="7">
                  <c:v>254</c:v>
                </c:pt>
                <c:pt idx="8">
                  <c:v>827</c:v>
                </c:pt>
                <c:pt idx="9">
                  <c:v>126</c:v>
                </c:pt>
                <c:pt idx="10">
                  <c:v>442</c:v>
                </c:pt>
                <c:pt idx="11">
                  <c:v>258</c:v>
                </c:pt>
                <c:pt idx="12">
                  <c:v>31</c:v>
                </c:pt>
                <c:pt idx="13">
                  <c:v>150</c:v>
                </c:pt>
                <c:pt idx="14">
                  <c:v>51</c:v>
                </c:pt>
                <c:pt idx="15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D-4249-9C28-4BDDF709189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84092123802688"/>
          <c:y val="4.5256595466274703E-2"/>
          <c:w val="8.0005251912045314E-2"/>
          <c:h val="0.928087484190850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25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1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 righ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555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7" r:id="rId4"/>
    <p:sldLayoutId id="2147483659" r:id="rId5"/>
    <p:sldLayoutId id="2147483661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igi.ub.uni-heidelberg.de/diglit/cpgraec23/04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220116" y="1875952"/>
            <a:ext cx="6891149" cy="2322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-IT" sz="5400" i="1" dirty="0" err="1"/>
              <a:t>Antología</a:t>
            </a:r>
            <a:r>
              <a:rPr lang="it-IT" sz="5400" i="1" dirty="0"/>
              <a:t> </a:t>
            </a:r>
            <a:r>
              <a:rPr lang="it-IT" sz="5400" i="1" dirty="0" err="1"/>
              <a:t>Griega</a:t>
            </a:r>
            <a:br>
              <a:rPr lang="en-US" sz="4000" dirty="0"/>
            </a:br>
            <a:br>
              <a:rPr lang="it-IT" dirty="0"/>
            </a:br>
            <a:endParaRPr dirty="0"/>
          </a:p>
        </p:txBody>
      </p:sp>
      <p:sp>
        <p:nvSpPr>
          <p:cNvPr id="4" name="Google Shape;69;p14">
            <a:extLst>
              <a:ext uri="{FF2B5EF4-FFF2-40B4-BE49-F238E27FC236}">
                <a16:creationId xmlns:a16="http://schemas.microsoft.com/office/drawing/2014/main" id="{ACA92007-FEE8-384B-85D6-039FAE2DA351}"/>
              </a:ext>
            </a:extLst>
          </p:cNvPr>
          <p:cNvSpPr txBox="1">
            <a:spLocks/>
          </p:cNvSpPr>
          <p:nvPr/>
        </p:nvSpPr>
        <p:spPr>
          <a:xfrm>
            <a:off x="5335240" y="3270324"/>
            <a:ext cx="2776025" cy="1118796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-US" sz="4000" dirty="0"/>
              <a:t>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Google Shape;69;p14">
            <a:extLst>
              <a:ext uri="{FF2B5EF4-FFF2-40B4-BE49-F238E27FC236}">
                <a16:creationId xmlns:a16="http://schemas.microsoft.com/office/drawing/2014/main" id="{BF351F8F-820A-6046-B6BD-DBD04432384F}"/>
              </a:ext>
            </a:extLst>
          </p:cNvPr>
          <p:cNvSpPr txBox="1">
            <a:spLocks/>
          </p:cNvSpPr>
          <p:nvPr/>
        </p:nvSpPr>
        <p:spPr>
          <a:xfrm>
            <a:off x="3701193" y="4198840"/>
            <a:ext cx="6705599" cy="1071959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it-IT" sz="1600" b="0" dirty="0"/>
              <a:t>Elisa Antonella Polignano</a:t>
            </a:r>
          </a:p>
          <a:p>
            <a:pPr algn="ctr"/>
            <a:r>
              <a:rPr lang="it-IT" sz="1600" b="0" dirty="0"/>
              <a:t>(Newcastle </a:t>
            </a:r>
            <a:r>
              <a:rPr lang="it-IT" sz="1600" b="0" dirty="0" err="1"/>
              <a:t>University</a:t>
            </a:r>
            <a:r>
              <a:rPr lang="it-IT" sz="1600" b="0" dirty="0"/>
              <a:t>)</a:t>
            </a:r>
            <a:br>
              <a:rPr lang="it-IT" sz="4000" dirty="0"/>
            </a:br>
            <a:br>
              <a:rPr lang="it-IT" dirty="0"/>
            </a:b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48112" y="690192"/>
            <a:ext cx="5603132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dirty="0"/>
              <a:t>¿ Qué es la </a:t>
            </a:r>
            <a:r>
              <a:rPr lang="it-IT" i="1" dirty="0"/>
              <a:t>Antología Griega </a:t>
            </a:r>
            <a:r>
              <a:rPr lang="it-IT" dirty="0"/>
              <a:t>?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1704005" y="1665699"/>
            <a:ext cx="3103200" cy="1303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buSzPts val="1100"/>
            </a:pPr>
            <a:r>
              <a:rPr lang="it-IT" sz="1200" dirty="0"/>
              <a:t>Se </a:t>
            </a:r>
            <a:r>
              <a:rPr lang="it-IT" sz="1200" dirty="0" err="1"/>
              <a:t>trata</a:t>
            </a:r>
            <a:r>
              <a:rPr lang="it-IT" sz="1200" dirty="0"/>
              <a:t> de una enorme </a:t>
            </a:r>
            <a:r>
              <a:rPr lang="it-IT" sz="1200" dirty="0" err="1"/>
              <a:t>colección</a:t>
            </a:r>
            <a:r>
              <a:rPr lang="it-IT" sz="1200" dirty="0"/>
              <a:t> de </a:t>
            </a:r>
            <a:r>
              <a:rPr lang="it-IT" sz="1200" dirty="0" err="1"/>
              <a:t>epigramas</a:t>
            </a:r>
            <a:r>
              <a:rPr lang="it-IT" sz="1200" dirty="0"/>
              <a:t> </a:t>
            </a:r>
            <a:r>
              <a:rPr lang="it-IT" sz="1200" dirty="0" err="1"/>
              <a:t>griegos</a:t>
            </a:r>
            <a:r>
              <a:rPr lang="it-IT" sz="1200" dirty="0"/>
              <a:t> a partir de la </a:t>
            </a:r>
            <a:r>
              <a:rPr lang="it-IT" sz="1200" dirty="0" err="1"/>
              <a:t>época</a:t>
            </a:r>
            <a:r>
              <a:rPr lang="it-IT" sz="1200" dirty="0"/>
              <a:t> arcaica </a:t>
            </a:r>
            <a:r>
              <a:rPr lang="it-IT" sz="1200" dirty="0" err="1"/>
              <a:t>hasta</a:t>
            </a:r>
            <a:r>
              <a:rPr lang="it-IT" sz="1200" dirty="0"/>
              <a:t> </a:t>
            </a:r>
            <a:r>
              <a:rPr lang="it-IT" sz="1200" dirty="0" err="1"/>
              <a:t>el</a:t>
            </a:r>
            <a:r>
              <a:rPr lang="it-IT" sz="1200" dirty="0"/>
              <a:t> periodo bizantino;</a:t>
            </a:r>
          </a:p>
          <a:p>
            <a:pPr marL="171450" indent="-171450" algn="just">
              <a:buSzPts val="1100"/>
            </a:pPr>
            <a:endParaRPr lang="it-IT" sz="1200" dirty="0"/>
          </a:p>
          <a:p>
            <a:pPr marL="171450" indent="-171450" algn="just">
              <a:buSzPts val="1100"/>
            </a:pPr>
            <a:r>
              <a:rPr lang="it-IT" sz="1200" dirty="0"/>
              <a:t>Consta de </a:t>
            </a:r>
          </a:p>
          <a:p>
            <a:pPr marL="0" indent="0" algn="just">
              <a:buSzPts val="1100"/>
              <a:buNone/>
            </a:pPr>
            <a:endParaRPr lang="it-IT" sz="1200" i="1" dirty="0"/>
          </a:p>
          <a:p>
            <a:pPr marL="0" indent="0" algn="just">
              <a:buSzPts val="1100"/>
              <a:buNone/>
            </a:pPr>
            <a:endParaRPr lang="it-IT" sz="1200" dirty="0"/>
          </a:p>
          <a:p>
            <a:pPr marL="171450" indent="-171450">
              <a:buSzPts val="1100"/>
            </a:pPr>
            <a:endParaRPr lang="it-IT" sz="1200" dirty="0"/>
          </a:p>
          <a:p>
            <a:pPr marL="0" indent="0" algn="just">
              <a:buNone/>
            </a:pPr>
            <a:endParaRPr sz="1200" dirty="0">
              <a:solidFill>
                <a:srgbClr val="25212A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0215CE-8011-474C-BB8C-E8D77DF6E463}"/>
              </a:ext>
            </a:extLst>
          </p:cNvPr>
          <p:cNvSpPr txBox="1"/>
          <p:nvPr/>
        </p:nvSpPr>
        <p:spPr>
          <a:xfrm>
            <a:off x="5852077" y="1385669"/>
            <a:ext cx="2654644" cy="3139321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it-IT" b="1" dirty="0">
                <a:latin typeface="Palatino" pitchFamily="2" charset="77"/>
                <a:ea typeface="Palatino" pitchFamily="2" charset="77"/>
              </a:rPr>
              <a:t>. 		             .</a:t>
            </a:r>
          </a:p>
          <a:p>
            <a:pPr algn="ctr"/>
            <a:r>
              <a:rPr lang="it-IT" b="1" dirty="0">
                <a:latin typeface="Palatino" pitchFamily="2" charset="77"/>
                <a:ea typeface="Palatino" pitchFamily="2" charset="77"/>
              </a:rPr>
              <a:t>¿</a:t>
            </a:r>
            <a:r>
              <a:rPr lang="it-IT" b="1" dirty="0" err="1">
                <a:latin typeface="Palatino" pitchFamily="2" charset="77"/>
                <a:ea typeface="Palatino" pitchFamily="2" charset="77"/>
              </a:rPr>
              <a:t>Qué</a:t>
            </a:r>
            <a:r>
              <a:rPr lang="it-IT" b="1" dirty="0">
                <a:latin typeface="Palatino" pitchFamily="2" charset="77"/>
                <a:ea typeface="Palatino" pitchFamily="2" charset="77"/>
              </a:rPr>
              <a:t> es un </a:t>
            </a:r>
            <a:r>
              <a:rPr lang="it-IT" b="1" dirty="0" err="1">
                <a:latin typeface="Palatino" pitchFamily="2" charset="77"/>
                <a:ea typeface="Palatino" pitchFamily="2" charset="77"/>
              </a:rPr>
              <a:t>epigrama</a:t>
            </a:r>
            <a:r>
              <a:rPr lang="it-IT" b="1" dirty="0">
                <a:latin typeface="Palatino" pitchFamily="2" charset="77"/>
                <a:ea typeface="Palatino" pitchFamily="2" charset="77"/>
              </a:rPr>
              <a:t>? </a:t>
            </a:r>
          </a:p>
          <a:p>
            <a:endParaRPr lang="it-IT" b="1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it-IT" sz="1200" dirty="0">
                <a:latin typeface="Palatino" pitchFamily="2" charset="77"/>
                <a:ea typeface="Palatino" pitchFamily="2" charset="77"/>
              </a:rPr>
              <a:t>Del </a:t>
            </a:r>
            <a:r>
              <a:rPr lang="it-IT" sz="1200" dirty="0" err="1">
                <a:latin typeface="Palatino" pitchFamily="2" charset="77"/>
                <a:ea typeface="Palatino" pitchFamily="2" charset="77"/>
              </a:rPr>
              <a:t>griego</a:t>
            </a:r>
            <a:r>
              <a:rPr lang="it-IT" sz="12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1200" dirty="0" err="1">
                <a:latin typeface="Palatino" pitchFamily="2" charset="77"/>
                <a:ea typeface="Palatino" pitchFamily="2" charset="77"/>
              </a:rPr>
              <a:t>antiguo</a:t>
            </a:r>
            <a:r>
              <a:rPr lang="it-IT" sz="1200" dirty="0">
                <a:latin typeface="Palatino" pitchFamily="2" charset="77"/>
                <a:ea typeface="Palatino" pitchFamily="2" charset="77"/>
              </a:rPr>
              <a:t> </a:t>
            </a:r>
            <a:r>
              <a:rPr lang="el-GR" sz="1200" dirty="0" err="1">
                <a:latin typeface="Palatino" pitchFamily="2" charset="77"/>
                <a:ea typeface="Palatino" pitchFamily="2" charset="77"/>
              </a:rPr>
              <a:t>ἐπί-γραφὼ</a:t>
            </a:r>
            <a:r>
              <a:rPr lang="it-IT" sz="1200" dirty="0">
                <a:latin typeface="Palatino" pitchFamily="2" charset="77"/>
                <a:ea typeface="Palatino" pitchFamily="2" charset="77"/>
              </a:rPr>
              <a:t>,</a:t>
            </a:r>
            <a:r>
              <a:rPr lang="el-GR" sz="12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1200" dirty="0">
                <a:latin typeface="Palatino" pitchFamily="2" charset="77"/>
                <a:ea typeface="Palatino" pitchFamily="2" charset="77"/>
              </a:rPr>
              <a:t>"</a:t>
            </a:r>
            <a:r>
              <a:rPr lang="it-IT" sz="1200" dirty="0" err="1">
                <a:latin typeface="Palatino" pitchFamily="2" charset="77"/>
                <a:ea typeface="Palatino" pitchFamily="2" charset="77"/>
              </a:rPr>
              <a:t>sobre-escribir</a:t>
            </a:r>
            <a:r>
              <a:rPr lang="it-IT" sz="1200" dirty="0">
                <a:latin typeface="Palatino" pitchFamily="2" charset="77"/>
                <a:ea typeface="Palatino" pitchFamily="2" charset="77"/>
              </a:rPr>
              <a:t>". Es una breve composición poética, </a:t>
            </a:r>
            <a:r>
              <a:rPr lang="it-IT" sz="1200" dirty="0" err="1">
                <a:latin typeface="Palatino" pitchFamily="2" charset="77"/>
                <a:ea typeface="Palatino" pitchFamily="2" charset="77"/>
              </a:rPr>
              <a:t>que</a:t>
            </a:r>
            <a:r>
              <a:rPr lang="it-IT" sz="1200" dirty="0">
                <a:latin typeface="Palatino" pitchFamily="2" charset="77"/>
                <a:ea typeface="Palatino" pitchFamily="2" charset="77"/>
              </a:rPr>
              <a:t>, en la época arcaica, se inscribía en objetos dedicatorios o en lápidas. Sin embargo, a partir de la época helenística podía desvincularse de este contexto físico, convirtiéndose así en ficción literaria. Generalmente presentan una temática variada (</a:t>
            </a:r>
            <a:r>
              <a:rPr lang="it-IT" sz="1200" dirty="0" err="1">
                <a:latin typeface="Palatino" pitchFamily="2" charset="77"/>
                <a:ea typeface="Palatino" pitchFamily="2" charset="77"/>
              </a:rPr>
              <a:t>muerte</a:t>
            </a:r>
            <a:r>
              <a:rPr lang="it-IT" sz="1200" dirty="0">
                <a:latin typeface="Palatino" pitchFamily="2" charset="77"/>
                <a:ea typeface="Palatino" pitchFamily="2" charset="77"/>
              </a:rPr>
              <a:t>, </a:t>
            </a:r>
            <a:r>
              <a:rPr lang="it-IT" sz="1200" dirty="0" err="1">
                <a:latin typeface="Palatino" pitchFamily="2" charset="77"/>
                <a:ea typeface="Palatino" pitchFamily="2" charset="77"/>
              </a:rPr>
              <a:t>religión</a:t>
            </a:r>
            <a:r>
              <a:rPr lang="it-IT" sz="1200" dirty="0">
                <a:latin typeface="Palatino" pitchFamily="2" charset="77"/>
                <a:ea typeface="Palatino" pitchFamily="2" charset="77"/>
              </a:rPr>
              <a:t>, amor, política, </a:t>
            </a:r>
            <a:r>
              <a:rPr lang="it-IT" sz="1200" dirty="0" err="1">
                <a:latin typeface="Palatino" pitchFamily="2" charset="77"/>
                <a:ea typeface="Palatino" pitchFamily="2" charset="77"/>
              </a:rPr>
              <a:t>banquetes</a:t>
            </a:r>
            <a:r>
              <a:rPr lang="it-IT" sz="1200" dirty="0">
                <a:latin typeface="Palatino" pitchFamily="2" charset="77"/>
                <a:ea typeface="Palatino" pitchFamily="2" charset="77"/>
              </a:rPr>
              <a:t>, </a:t>
            </a:r>
            <a:r>
              <a:rPr lang="it-IT" sz="1200" dirty="0" err="1">
                <a:latin typeface="Palatino" pitchFamily="2" charset="77"/>
                <a:ea typeface="Palatino" pitchFamily="2" charset="77"/>
              </a:rPr>
              <a:t>etc</a:t>
            </a:r>
            <a:r>
              <a:rPr lang="it-IT" sz="1200" dirty="0">
                <a:latin typeface="Palatino" pitchFamily="2" charset="77"/>
                <a:ea typeface="Palatino" pitchFamily="2" charset="77"/>
              </a:rPr>
              <a:t>…)</a:t>
            </a:r>
            <a:r>
              <a:rPr lang="it-IT" sz="1200" b="1" dirty="0">
                <a:latin typeface="Palatino" pitchFamily="2" charset="77"/>
                <a:ea typeface="Palatino" pitchFamily="2" charset="77"/>
              </a:rPr>
              <a:t>.</a:t>
            </a:r>
          </a:p>
          <a:p>
            <a:pPr algn="just"/>
            <a:r>
              <a:rPr lang="it-IT" sz="1200" b="1" dirty="0">
                <a:latin typeface="Palatino" pitchFamily="2" charset="77"/>
                <a:ea typeface="Palatino" pitchFamily="2" charset="77"/>
              </a:rPr>
              <a:t>.		               .</a:t>
            </a:r>
            <a:endParaRPr lang="it-IT" b="1" dirty="0"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3" name="Connettore 4 12">
            <a:extLst>
              <a:ext uri="{FF2B5EF4-FFF2-40B4-BE49-F238E27FC236}">
                <a16:creationId xmlns:a16="http://schemas.microsoft.com/office/drawing/2014/main" id="{76A05329-37C8-6240-B186-2F2278BBE6D4}"/>
              </a:ext>
            </a:extLst>
          </p:cNvPr>
          <p:cNvCxnSpPr>
            <a:cxnSpLocks/>
          </p:cNvCxnSpPr>
          <p:nvPr/>
        </p:nvCxnSpPr>
        <p:spPr>
          <a:xfrm>
            <a:off x="4807205" y="2023380"/>
            <a:ext cx="1000208" cy="6421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76;p15">
            <a:extLst>
              <a:ext uri="{FF2B5EF4-FFF2-40B4-BE49-F238E27FC236}">
                <a16:creationId xmlns:a16="http://schemas.microsoft.com/office/drawing/2014/main" id="{E6B6B676-9D58-3F4A-ACFD-DC83F6835E80}"/>
              </a:ext>
            </a:extLst>
          </p:cNvPr>
          <p:cNvSpPr txBox="1">
            <a:spLocks/>
          </p:cNvSpPr>
          <p:nvPr/>
        </p:nvSpPr>
        <p:spPr>
          <a:xfrm>
            <a:off x="3346325" y="3245144"/>
            <a:ext cx="31032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◈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◆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⬥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just">
              <a:buSzPts val="1100"/>
              <a:buFont typeface="Tinos"/>
              <a:buNone/>
            </a:pPr>
            <a:endParaRPr lang="it-IT" sz="1200" i="1" dirty="0"/>
          </a:p>
          <a:p>
            <a:pPr marL="0" indent="0" algn="just">
              <a:buSzPts val="1100"/>
              <a:buNone/>
            </a:pPr>
            <a:r>
              <a:rPr lang="it-IT" sz="1200" b="1" i="1" dirty="0" err="1"/>
              <a:t>Antología</a:t>
            </a:r>
            <a:r>
              <a:rPr lang="it-IT" sz="1200" b="1" dirty="0"/>
              <a:t> </a:t>
            </a:r>
            <a:r>
              <a:rPr lang="it-IT" sz="1200" b="1" i="1" dirty="0"/>
              <a:t>de</a:t>
            </a:r>
            <a:r>
              <a:rPr lang="it-IT" sz="1200" b="1" dirty="0"/>
              <a:t> </a:t>
            </a:r>
            <a:r>
              <a:rPr lang="it-IT" sz="1200" b="1" i="1" dirty="0" err="1"/>
              <a:t>Planudes</a:t>
            </a:r>
            <a:r>
              <a:rPr lang="it-IT" sz="1200" b="1" dirty="0"/>
              <a:t> </a:t>
            </a:r>
            <a:r>
              <a:rPr lang="it-IT" sz="1200" dirty="0"/>
              <a:t>(</a:t>
            </a:r>
            <a:r>
              <a:rPr lang="it-IT" sz="1200" dirty="0" err="1"/>
              <a:t>APl</a:t>
            </a:r>
            <a:r>
              <a:rPr lang="it-IT" sz="1200" dirty="0"/>
              <a:t>)</a:t>
            </a:r>
          </a:p>
          <a:p>
            <a:pPr marL="0" indent="0" algn="just">
              <a:buSzPts val="1100"/>
              <a:buFont typeface="Tinos"/>
              <a:buNone/>
            </a:pPr>
            <a:endParaRPr lang="it-IT" sz="1200" dirty="0"/>
          </a:p>
          <a:p>
            <a:pPr marL="171450" indent="-171450">
              <a:buSzPts val="1100"/>
            </a:pPr>
            <a:endParaRPr lang="it-IT" sz="1200" dirty="0"/>
          </a:p>
          <a:p>
            <a:pPr marL="0" indent="0" algn="just">
              <a:buFont typeface="Tinos"/>
              <a:buNone/>
            </a:pPr>
            <a:endParaRPr lang="it-IT" sz="1200" dirty="0">
              <a:solidFill>
                <a:srgbClr val="25212A"/>
              </a:solidFill>
            </a:endParaRPr>
          </a:p>
        </p:txBody>
      </p:sp>
      <p:sp>
        <p:nvSpPr>
          <p:cNvPr id="20" name="Google Shape;76;p15">
            <a:extLst>
              <a:ext uri="{FF2B5EF4-FFF2-40B4-BE49-F238E27FC236}">
                <a16:creationId xmlns:a16="http://schemas.microsoft.com/office/drawing/2014/main" id="{E8FC35E0-9DA4-7743-9411-6A51105C4354}"/>
              </a:ext>
            </a:extLst>
          </p:cNvPr>
          <p:cNvSpPr txBox="1">
            <a:spLocks/>
          </p:cNvSpPr>
          <p:nvPr/>
        </p:nvSpPr>
        <p:spPr>
          <a:xfrm>
            <a:off x="1372567" y="3245144"/>
            <a:ext cx="31032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◈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◆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⬥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just">
              <a:buSzPts val="1100"/>
              <a:buFont typeface="Tinos"/>
              <a:buNone/>
            </a:pPr>
            <a:endParaRPr lang="it-IT" sz="1200" i="1" dirty="0"/>
          </a:p>
          <a:p>
            <a:pPr marL="0" indent="0" algn="just">
              <a:buSzPts val="1100"/>
              <a:buNone/>
            </a:pPr>
            <a:r>
              <a:rPr lang="it-IT" sz="1200" b="1" i="1" dirty="0" err="1"/>
              <a:t>Antología</a:t>
            </a:r>
            <a:r>
              <a:rPr lang="it-IT" sz="1200" b="1" i="1" dirty="0"/>
              <a:t> palatina </a:t>
            </a:r>
            <a:r>
              <a:rPr lang="it-IT" sz="1200" dirty="0"/>
              <a:t>(</a:t>
            </a:r>
            <a:r>
              <a:rPr lang="it-IT" sz="1200" i="1" dirty="0"/>
              <a:t>AP</a:t>
            </a:r>
            <a:r>
              <a:rPr lang="it-IT" sz="1200" dirty="0"/>
              <a:t>) </a:t>
            </a:r>
          </a:p>
          <a:p>
            <a:pPr marL="0" indent="0" algn="just">
              <a:buSzPts val="1100"/>
              <a:buNone/>
            </a:pPr>
            <a:endParaRPr lang="it-IT" sz="1200" b="1" dirty="0"/>
          </a:p>
          <a:p>
            <a:pPr marL="0" indent="0" algn="just">
              <a:buSzPts val="1100"/>
              <a:buFont typeface="Tinos"/>
              <a:buNone/>
            </a:pPr>
            <a:endParaRPr lang="it-IT" sz="1200" dirty="0"/>
          </a:p>
          <a:p>
            <a:pPr marL="171450" indent="-171450">
              <a:buSzPts val="1100"/>
            </a:pPr>
            <a:endParaRPr lang="it-IT" sz="1200" dirty="0"/>
          </a:p>
          <a:p>
            <a:pPr marL="0" indent="0" algn="just">
              <a:buFont typeface="Tinos"/>
              <a:buNone/>
            </a:pPr>
            <a:endParaRPr lang="it-IT" sz="1200" dirty="0">
              <a:solidFill>
                <a:srgbClr val="25212A"/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FB22AF1-BCD5-114D-A2F9-AECC2489A421}"/>
              </a:ext>
            </a:extLst>
          </p:cNvPr>
          <p:cNvCxnSpPr/>
          <p:nvPr/>
        </p:nvCxnSpPr>
        <p:spPr>
          <a:xfrm>
            <a:off x="2254313" y="3032911"/>
            <a:ext cx="0" cy="57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BA9A4E47-DAA5-CE41-897B-D185CBA14FAD}"/>
              </a:ext>
            </a:extLst>
          </p:cNvPr>
          <p:cNvCxnSpPr>
            <a:cxnSpLocks/>
          </p:cNvCxnSpPr>
          <p:nvPr/>
        </p:nvCxnSpPr>
        <p:spPr>
          <a:xfrm>
            <a:off x="2616451" y="2969537"/>
            <a:ext cx="976266" cy="633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 idx="4294967295"/>
          </p:nvPr>
        </p:nvSpPr>
        <p:spPr>
          <a:xfrm>
            <a:off x="1375926" y="172016"/>
            <a:ext cx="446532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it-IT" dirty="0"/>
              <a:t>La </a:t>
            </a:r>
            <a:r>
              <a:rPr lang="it-IT" i="1" dirty="0" err="1"/>
              <a:t>Antología</a:t>
            </a:r>
            <a:r>
              <a:rPr lang="it-IT" i="1" dirty="0"/>
              <a:t> Palatina (AP)</a:t>
            </a:r>
            <a:endParaRPr i="1"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4294967295"/>
          </p:nvPr>
        </p:nvSpPr>
        <p:spPr>
          <a:xfrm>
            <a:off x="1750691" y="1503570"/>
            <a:ext cx="3715789" cy="2618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buSzPct val="92000"/>
            </a:pPr>
            <a:r>
              <a:rPr lang="it-IT" sz="1200" dirty="0" err="1"/>
              <a:t>Transmitida</a:t>
            </a:r>
            <a:r>
              <a:rPr lang="it-IT" sz="1200" dirty="0"/>
              <a:t> en el manuscrito </a:t>
            </a:r>
            <a:r>
              <a:rPr lang="it-IT" sz="1200" i="1" dirty="0"/>
              <a:t>Heidelbergensis Palatinus graecus 23 </a:t>
            </a:r>
            <a:r>
              <a:rPr lang="it-IT" sz="1200" dirty="0"/>
              <a:t>(págs. 1–614), actualmente conservado en la Universidad de Heidelberg, y el </a:t>
            </a:r>
            <a:r>
              <a:rPr lang="it-IT" sz="1200" i="1" dirty="0"/>
              <a:t>Parisinus supplementum graecum 384 </a:t>
            </a:r>
            <a:r>
              <a:rPr lang="it-IT" sz="1200" dirty="0"/>
              <a:t>(últimas 94 págs.), que se encuentra en la Biblioteca Nacional de Francia.</a:t>
            </a:r>
          </a:p>
          <a:p>
            <a:pPr marL="171450" indent="-171450" algn="just">
              <a:buSzPct val="92000"/>
            </a:pPr>
            <a:r>
              <a:rPr lang="it-IT" sz="1200" dirty="0"/>
              <a:t>Copiada por diferentes escribas alrededor del 930-940 d.C.</a:t>
            </a:r>
          </a:p>
          <a:p>
            <a:pPr marL="171450" indent="-171450" algn="just">
              <a:buSzPct val="92000"/>
            </a:pPr>
            <a:r>
              <a:rPr lang="it-IT" sz="1200" dirty="0"/>
              <a:t>Contiene </a:t>
            </a:r>
            <a:r>
              <a:rPr lang="it-IT" sz="1200" dirty="0" err="1"/>
              <a:t>unos</a:t>
            </a:r>
            <a:r>
              <a:rPr lang="it-IT" sz="1200" dirty="0"/>
              <a:t> 3.700 </a:t>
            </a:r>
            <a:r>
              <a:rPr lang="it-IT" sz="1200" dirty="0" err="1"/>
              <a:t>epigramas</a:t>
            </a:r>
            <a:r>
              <a:rPr lang="it-IT" sz="1200" dirty="0"/>
              <a:t>, </a:t>
            </a:r>
            <a:r>
              <a:rPr lang="it-IT" sz="1200" dirty="0" err="1"/>
              <a:t>distribuidos</a:t>
            </a:r>
            <a:r>
              <a:rPr lang="it-IT" sz="1200" dirty="0"/>
              <a:t> en 15 </a:t>
            </a:r>
            <a:r>
              <a:rPr lang="it-IT" sz="1200" dirty="0" err="1"/>
              <a:t>libros</a:t>
            </a:r>
            <a:r>
              <a:rPr lang="it-IT" sz="1200" dirty="0"/>
              <a:t> </a:t>
            </a:r>
            <a:r>
              <a:rPr lang="it-IT" sz="1200" dirty="0" err="1"/>
              <a:t>temáticos</a:t>
            </a:r>
            <a:r>
              <a:rPr lang="it-IT" sz="1200" dirty="0"/>
              <a:t>.</a:t>
            </a:r>
          </a:p>
          <a:p>
            <a:pPr marL="0" indent="0" algn="just">
              <a:buNone/>
            </a:pPr>
            <a:endParaRPr lang="it-IT" sz="1200" dirty="0"/>
          </a:p>
          <a:p>
            <a:pPr marL="0" indent="0">
              <a:buNone/>
            </a:pPr>
            <a:endParaRPr sz="12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7CB0E6-637E-0E48-8AB8-B900070B1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" t="2510" r="6894" b="10795"/>
          <a:stretch/>
        </p:blipFill>
        <p:spPr>
          <a:xfrm>
            <a:off x="5841247" y="527322"/>
            <a:ext cx="2651148" cy="3975461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50E63A-B045-6D45-AD7F-773786C6D79B}"/>
              </a:ext>
            </a:extLst>
          </p:cNvPr>
          <p:cNvSpPr txBox="1"/>
          <p:nvPr/>
        </p:nvSpPr>
        <p:spPr>
          <a:xfrm>
            <a:off x="3164794" y="4122538"/>
            <a:ext cx="2676453" cy="33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>
                <a:hlinkClick r:id="rId4"/>
              </a:rPr>
              <a:t>https://digi.ub.uni-heidelberg.de/diglit/cpgraec23/0408</a:t>
            </a:r>
            <a:endParaRPr lang="it-IT" sz="800" dirty="0"/>
          </a:p>
          <a:p>
            <a:pPr algn="r"/>
            <a:r>
              <a:rPr lang="it-IT" sz="800" dirty="0"/>
              <a:t>© </a:t>
            </a:r>
            <a:r>
              <a:rPr lang="it-IT" sz="800" dirty="0" err="1"/>
              <a:t>Universitätsbibliothek</a:t>
            </a:r>
            <a:r>
              <a:rPr lang="it-IT" sz="800" dirty="0"/>
              <a:t> Heidelberg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 idx="4294967295"/>
          </p:nvPr>
        </p:nvSpPr>
        <p:spPr>
          <a:xfrm>
            <a:off x="1322960" y="381425"/>
            <a:ext cx="404091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it-IT" dirty="0"/>
              <a:t>La </a:t>
            </a:r>
            <a:r>
              <a:rPr lang="it-IT" i="1" dirty="0" err="1"/>
              <a:t>Antología</a:t>
            </a:r>
            <a:r>
              <a:rPr lang="it-IT" i="1" dirty="0"/>
              <a:t> de </a:t>
            </a:r>
            <a:r>
              <a:rPr lang="it-IT" i="1" dirty="0" err="1"/>
              <a:t>Planudes</a:t>
            </a:r>
            <a:r>
              <a:rPr lang="it-IT" i="1" dirty="0"/>
              <a:t> (</a:t>
            </a:r>
            <a:r>
              <a:rPr lang="it-IT" i="1" dirty="0" err="1"/>
              <a:t>APl</a:t>
            </a:r>
            <a:r>
              <a:rPr lang="it-IT" i="1" dirty="0"/>
              <a:t>)</a:t>
            </a:r>
            <a:endParaRPr i="1"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4294967295"/>
          </p:nvPr>
        </p:nvSpPr>
        <p:spPr>
          <a:xfrm>
            <a:off x="1576925" y="1669125"/>
            <a:ext cx="3532985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buSzPts val="1100"/>
            </a:pPr>
            <a:r>
              <a:rPr lang="it-IT" sz="1200" dirty="0"/>
              <a:t>Transmitida en el manuscrito </a:t>
            </a:r>
            <a:r>
              <a:rPr lang="it-IT" sz="1200" i="1" dirty="0"/>
              <a:t>Venetus Marcianus graecus Z 481</a:t>
            </a:r>
            <a:r>
              <a:rPr lang="it-IT" sz="1200" dirty="0"/>
              <a:t>, en la Biblioteca Marciana de Venecia. </a:t>
            </a:r>
          </a:p>
          <a:p>
            <a:pPr marL="285750" indent="-285750" algn="just">
              <a:buSzPts val="1100"/>
            </a:pPr>
            <a:r>
              <a:rPr lang="it-IT" sz="1200" dirty="0"/>
              <a:t>Copiada por el monje y erudito bizantino Maximus Planudes hacia el 1301 d.C.</a:t>
            </a:r>
          </a:p>
          <a:p>
            <a:pPr marL="285750" indent="-285750" algn="just">
              <a:buSzPts val="1100"/>
            </a:pPr>
            <a:r>
              <a:rPr lang="it-IT" sz="1200" dirty="0"/>
              <a:t>Contiene unos 2400 epigramas en 7 libros temáticos, de los cuales 388 no se hallaban en la Antología Palatina.</a:t>
            </a:r>
          </a:p>
          <a:p>
            <a:pPr marL="285750" indent="-285750" algn="just">
              <a:buSzPts val="1100"/>
            </a:pPr>
            <a:endParaRPr lang="it-IT" sz="1200" dirty="0"/>
          </a:p>
          <a:p>
            <a:pPr marL="285750" indent="-285750" algn="just">
              <a:buSzPts val="1100"/>
            </a:pPr>
            <a:endParaRPr lang="it-IT" sz="1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755105-74ED-AF42-BE29-AA9658278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0" t="9052" r="10445" b="5673"/>
          <a:stretch/>
        </p:blipFill>
        <p:spPr>
          <a:xfrm>
            <a:off x="5488777" y="559398"/>
            <a:ext cx="3022885" cy="3900355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C0B757-A91C-D041-A543-DC61B6807F3A}"/>
              </a:ext>
            </a:extLst>
          </p:cNvPr>
          <p:cNvSpPr txBox="1"/>
          <p:nvPr/>
        </p:nvSpPr>
        <p:spPr>
          <a:xfrm>
            <a:off x="3226100" y="4057825"/>
            <a:ext cx="2073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800" dirty="0"/>
          </a:p>
          <a:p>
            <a:r>
              <a:rPr lang="it-IT" sz="800" dirty="0"/>
              <a:t>© Biblioteca Nazionale Marciana Venezia </a:t>
            </a:r>
          </a:p>
        </p:txBody>
      </p:sp>
    </p:spTree>
    <p:extLst>
      <p:ext uri="{BB962C8B-B14F-4D97-AF65-F5344CB8AC3E}">
        <p14:creationId xmlns:p14="http://schemas.microsoft.com/office/powerpoint/2010/main" val="281037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08D65B2-BE56-A44F-B983-1A439645B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0480" y="243840"/>
            <a:ext cx="4369054" cy="42624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D2CDB8-8F9B-EE4B-88A3-81731062331E}"/>
              </a:ext>
            </a:extLst>
          </p:cNvPr>
          <p:cNvSpPr txBox="1"/>
          <p:nvPr/>
        </p:nvSpPr>
        <p:spPr>
          <a:xfrm>
            <a:off x="5212334" y="1999980"/>
            <a:ext cx="19653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Antología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palatina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84B74C-9E07-3A41-BB2D-AC5AF037E271}"/>
              </a:ext>
            </a:extLst>
          </p:cNvPr>
          <p:cNvSpPr txBox="1"/>
          <p:nvPr/>
        </p:nvSpPr>
        <p:spPr>
          <a:xfrm>
            <a:off x="1422781" y="1308661"/>
            <a:ext cx="23253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Antología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Planudes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40D123-81A1-C548-BA53-DEC18371084C}"/>
              </a:ext>
            </a:extLst>
          </p:cNvPr>
          <p:cNvSpPr txBox="1"/>
          <p:nvPr/>
        </p:nvSpPr>
        <p:spPr>
          <a:xfrm>
            <a:off x="1991614" y="2530682"/>
            <a:ext cx="46264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Antología de Constantino Céfalas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(917 d.C., ahora perdida)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160513-707D-174F-84D4-5009E216FF4B}"/>
              </a:ext>
            </a:extLst>
          </p:cNvPr>
          <p:cNvSpPr txBox="1"/>
          <p:nvPr/>
        </p:nvSpPr>
        <p:spPr>
          <a:xfrm>
            <a:off x="2585458" y="3383371"/>
            <a:ext cx="5080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Guirnalda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Meleagro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(siglo 1 a.C.,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perdida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Guirnalda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Filipo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(siglo 1 a.C.,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perdida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Agatías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(568 d.C.,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perdida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5A7607B-8725-814D-9FBD-F6A89B94B162}"/>
              </a:ext>
            </a:extLst>
          </p:cNvPr>
          <p:cNvSpPr txBox="1"/>
          <p:nvPr/>
        </p:nvSpPr>
        <p:spPr>
          <a:xfrm>
            <a:off x="6346479" y="531739"/>
            <a:ext cx="2122694" cy="861774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it-IT" b="1" dirty="0">
                <a:latin typeface="Palatino" pitchFamily="2" charset="77"/>
                <a:ea typeface="Palatino" pitchFamily="2" charset="77"/>
              </a:rPr>
              <a:t>.		.</a:t>
            </a:r>
          </a:p>
          <a:p>
            <a:pPr algn="ctr"/>
            <a:r>
              <a:rPr lang="it-IT" sz="1200" b="1" i="1" dirty="0">
                <a:latin typeface="Palatino" pitchFamily="2" charset="77"/>
                <a:ea typeface="Palatino" pitchFamily="2" charset="77"/>
              </a:rPr>
              <a:t>Stemma </a:t>
            </a:r>
            <a:r>
              <a:rPr lang="it-IT" sz="1200" b="1" i="1" dirty="0" err="1">
                <a:latin typeface="Palatino" pitchFamily="2" charset="77"/>
                <a:ea typeface="Palatino" pitchFamily="2" charset="77"/>
              </a:rPr>
              <a:t>Codicum</a:t>
            </a:r>
            <a:r>
              <a:rPr lang="it-IT" sz="1200" b="1" i="1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1200" b="1" dirty="0">
                <a:latin typeface="Palatino" pitchFamily="2" charset="77"/>
                <a:ea typeface="Palatino" pitchFamily="2" charset="77"/>
              </a:rPr>
              <a:t>de </a:t>
            </a:r>
            <a:r>
              <a:rPr lang="it-IT" sz="1200" b="1" dirty="0" err="1">
                <a:latin typeface="Palatino" pitchFamily="2" charset="77"/>
                <a:ea typeface="Palatino" pitchFamily="2" charset="77"/>
              </a:rPr>
              <a:t>las</a:t>
            </a:r>
            <a:r>
              <a:rPr lang="it-IT" sz="12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1200" b="1" dirty="0" err="1">
                <a:latin typeface="Palatino" pitchFamily="2" charset="77"/>
                <a:ea typeface="Palatino" pitchFamily="2" charset="77"/>
              </a:rPr>
              <a:t>Antologías</a:t>
            </a:r>
            <a:r>
              <a:rPr lang="it-IT" sz="1200" b="1" dirty="0">
                <a:latin typeface="Palatino" pitchFamily="2" charset="77"/>
                <a:ea typeface="Palatino" pitchFamily="2" charset="77"/>
              </a:rPr>
              <a:t> y </a:t>
            </a:r>
            <a:r>
              <a:rPr lang="it-IT" sz="1200" b="1" dirty="0" err="1">
                <a:latin typeface="Palatino" pitchFamily="2" charset="77"/>
                <a:ea typeface="Palatino" pitchFamily="2" charset="77"/>
              </a:rPr>
              <a:t>sus</a:t>
            </a:r>
            <a:r>
              <a:rPr lang="it-IT" sz="12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1200" b="1" dirty="0" err="1">
                <a:latin typeface="Palatino" pitchFamily="2" charset="77"/>
                <a:ea typeface="Palatino" pitchFamily="2" charset="77"/>
              </a:rPr>
              <a:t>modelos</a:t>
            </a:r>
            <a:endParaRPr lang="it-IT" sz="1200" b="1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it-IT" sz="1200" b="1" dirty="0">
                <a:latin typeface="Palatino" pitchFamily="2" charset="77"/>
                <a:ea typeface="Palatino" pitchFamily="2" charset="77"/>
              </a:rPr>
              <a:t> .		.</a:t>
            </a:r>
            <a:endParaRPr lang="it-IT" b="1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60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C51AD69-2B7E-1F4A-979A-1FA7A7BE1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2188" y="623820"/>
            <a:ext cx="2311198" cy="4156261"/>
          </a:xfrm>
        </p:spPr>
        <p:txBody>
          <a:bodyPr/>
          <a:lstStyle/>
          <a:p>
            <a:pPr algn="ctr"/>
            <a:endParaRPr lang="it-IT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Epigramas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cristianos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-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Descripción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algunas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estatuas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Cristodoro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Inscripciones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templo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Cízico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Los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prefacios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Meleagro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Filipo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Agatías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respectivas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colecciones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-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Epigramas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amatorios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-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Inscripciones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votivas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–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Epitafios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- Los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epigramas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Gregorio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Nazianceno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IX-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Epigramas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retóricos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ilustrativos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-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Piezas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éticas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-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Piezas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humorísticas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 -</a:t>
            </a: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Musa </a:t>
            </a:r>
            <a:r>
              <a:rPr lang="it-IT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Puerilis</a:t>
            </a: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 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Estratón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 -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Curiosidades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métricas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 –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Enigmas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oráculos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XV–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Misceláneas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– </a:t>
            </a:r>
            <a:r>
              <a:rPr lang="it-IT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r>
              <a:rPr lang="it-IT" sz="9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9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Planudes</a:t>
            </a:r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/>
            <a:endParaRPr lang="it-IT" sz="9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it-IT" sz="1400" i="0" dirty="0">
              <a:solidFill>
                <a:schemeClr val="tx1"/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AA016E2-333A-584F-8F70-171DFCC87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36540"/>
              </p:ext>
            </p:extLst>
          </p:nvPr>
        </p:nvGraphicFramePr>
        <p:xfrm>
          <a:off x="765796" y="1094708"/>
          <a:ext cx="5925461" cy="333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7ECB51-B910-CC42-818A-4B8FC426F05D}"/>
              </a:ext>
            </a:extLst>
          </p:cNvPr>
          <p:cNvSpPr txBox="1"/>
          <p:nvPr/>
        </p:nvSpPr>
        <p:spPr>
          <a:xfrm>
            <a:off x="1463040" y="623820"/>
            <a:ext cx="480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¿Como se distribuyen los epigramas entre los 16 libros de la </a:t>
            </a:r>
            <a:r>
              <a:rPr lang="it-IT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Antología Griega</a:t>
            </a:r>
            <a:r>
              <a:rPr lang="it-IT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it-IT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5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472</Words>
  <Application>Microsoft Macintosh PowerPoint</Application>
  <PresentationFormat>Presentazione su schermo (16:9)</PresentationFormat>
  <Paragraphs>61</Paragraphs>
  <Slides>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Times New Roman</vt:lpstr>
      <vt:lpstr>Oswald</vt:lpstr>
      <vt:lpstr>Tinos</vt:lpstr>
      <vt:lpstr>Palatino</vt:lpstr>
      <vt:lpstr>Arial</vt:lpstr>
      <vt:lpstr>Quintus template</vt:lpstr>
      <vt:lpstr>Antología Griega  </vt:lpstr>
      <vt:lpstr>¿ Qué es la Antología Griega ?</vt:lpstr>
      <vt:lpstr>La Antología Palatina (AP)</vt:lpstr>
      <vt:lpstr>La Antología de Planudes (APl)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MARCUS ARGENTARIUS:  Text, Translation And Commentary</dc:title>
  <dc:creator>Salud</dc:creator>
  <cp:lastModifiedBy>Elly Polignano</cp:lastModifiedBy>
  <cp:revision>70</cp:revision>
  <cp:lastPrinted>2021-01-19T13:49:26Z</cp:lastPrinted>
  <dcterms:modified xsi:type="dcterms:W3CDTF">2021-03-16T13:04:36Z</dcterms:modified>
</cp:coreProperties>
</file>